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Aileron Heavy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Century Schoolbook" panose="02040604050505020304" pitchFamily="18" charset="0"/>
      <p:regular r:id="rId27"/>
      <p:bold r:id="rId28"/>
      <p:italic r:id="rId29"/>
      <p:boldItalic r:id="rId30"/>
    </p:embeddedFont>
    <p:embeddedFont>
      <p:font typeface="Aileron Regular" panose="020B0604020202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4763"/>
            <a:ext cx="18297525" cy="10313195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59979" y="9663787"/>
            <a:ext cx="4114800" cy="54768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48315" y="9663787"/>
            <a:ext cx="6172200" cy="547688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48" y="9663787"/>
            <a:ext cx="4133067" cy="547688"/>
          </a:xfrm>
        </p:spPr>
        <p:txBody>
          <a:bodyPr anchor="ctr"/>
          <a:lstStyle>
            <a:lvl1pPr algn="l">
              <a:defRPr sz="1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6684170" y="47625"/>
            <a:ext cx="0" cy="2382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10980451" y="701677"/>
            <a:ext cx="7312820" cy="8884445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81128" y="1535801"/>
            <a:ext cx="5690517" cy="5024462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585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1128" y="7418066"/>
            <a:ext cx="5690517" cy="155664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3000" baseline="0">
                <a:solidFill>
                  <a:schemeClr val="bg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979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9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1" y="-7018"/>
            <a:ext cx="18300923" cy="1029401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3679033" y="1893095"/>
            <a:ext cx="10929938" cy="6500813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115" y="9445096"/>
            <a:ext cx="4114800" cy="5476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1365" y="9445096"/>
            <a:ext cx="6172200" cy="547688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114" y="9445096"/>
            <a:ext cx="4172313" cy="547688"/>
          </a:xfrm>
        </p:spPr>
        <p:txBody>
          <a:bodyPr anchor="ctr"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452" y="2745869"/>
            <a:ext cx="8789586" cy="2762573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585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1876" y="6264197"/>
            <a:ext cx="6849711" cy="1558211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3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26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49" y="3657599"/>
            <a:ext cx="6240780" cy="54864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15627" y="3657599"/>
            <a:ext cx="6240780" cy="54864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36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548" y="850392"/>
            <a:ext cx="13155860" cy="23454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49" y="3684612"/>
            <a:ext cx="6240780" cy="1235868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3600" b="0" baseline="0">
                <a:solidFill>
                  <a:schemeClr val="accent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0549" y="4974959"/>
            <a:ext cx="6240780" cy="41690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15627" y="3684612"/>
            <a:ext cx="6240780" cy="1235868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3600" b="0" baseline="0">
                <a:solidFill>
                  <a:schemeClr val="accent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315627" y="4974959"/>
            <a:ext cx="6240780" cy="41690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37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4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601072" y="543638"/>
            <a:ext cx="5243969" cy="9306582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7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12858686" y="680522"/>
            <a:ext cx="5114168" cy="8785943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733" y="2255861"/>
            <a:ext cx="4841573" cy="2531886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95" y="662121"/>
            <a:ext cx="11395560" cy="8481879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14733" y="4835705"/>
            <a:ext cx="4841573" cy="4308296"/>
          </a:xfrm>
        </p:spPr>
        <p:txBody>
          <a:bodyPr/>
          <a:lstStyle>
            <a:lvl1pPr marL="0" indent="0">
              <a:spcBef>
                <a:spcPts val="2100"/>
              </a:spcBef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714833" y="9429751"/>
            <a:ext cx="4841573" cy="547688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1595" y="9429751"/>
            <a:ext cx="11395560" cy="54768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714733" y="560407"/>
            <a:ext cx="4841573" cy="1224722"/>
          </a:xfrm>
        </p:spPr>
        <p:txBody>
          <a:bodyPr anchor="t"/>
          <a:lstStyle>
            <a:lvl1pPr algn="l">
              <a:defRPr sz="6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981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12858686" y="680522"/>
            <a:ext cx="5114168" cy="8785943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733" y="2255865"/>
            <a:ext cx="4845938" cy="2531886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12153977" cy="10286999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14732" y="4835709"/>
            <a:ext cx="4841748" cy="4308291"/>
          </a:xfrm>
        </p:spPr>
        <p:txBody>
          <a:bodyPr/>
          <a:lstStyle>
            <a:lvl1pPr marL="0" indent="0">
              <a:spcBef>
                <a:spcPts val="2100"/>
              </a:spcBef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714732" y="9436609"/>
            <a:ext cx="4841748" cy="547688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1597" y="9436609"/>
            <a:ext cx="11397996" cy="54768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714732" y="560411"/>
            <a:ext cx="4841748" cy="1224723"/>
          </a:xfrm>
        </p:spPr>
        <p:txBody>
          <a:bodyPr anchor="t"/>
          <a:lstStyle>
            <a:lvl1pPr algn="l">
              <a:defRPr sz="6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7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72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601072" y="543638"/>
            <a:ext cx="5243969" cy="9306582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16948" y="760556"/>
            <a:ext cx="2357439" cy="800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1" y="786560"/>
            <a:ext cx="8939366" cy="798389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16948" y="9444923"/>
            <a:ext cx="3758994" cy="54768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0549" y="9444923"/>
            <a:ext cx="8939366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13101965" y="4279802"/>
            <a:ext cx="8074901" cy="906404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13667373" y="857254"/>
            <a:ext cx="0" cy="791320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34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601072" y="543638"/>
            <a:ext cx="5243969" cy="9306582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1" y="852518"/>
            <a:ext cx="13155857" cy="23410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1" y="3657600"/>
            <a:ext cx="13155857" cy="547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441607" y="944492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00549" y="9444923"/>
            <a:ext cx="85010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499" y="1084993"/>
            <a:ext cx="2826522" cy="9064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6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4400551" y="3264014"/>
            <a:ext cx="131558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54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371600" rtl="0" eaLnBrk="1" latinLnBrk="0" hangingPunct="1">
        <a:lnSpc>
          <a:spcPct val="99000"/>
        </a:lnSpc>
        <a:spcBef>
          <a:spcPct val="0"/>
        </a:spcBef>
        <a:buNone/>
        <a:defRPr sz="66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371600" rtl="0" eaLnBrk="1" latinLnBrk="0" hangingPunct="1">
        <a:lnSpc>
          <a:spcPct val="111000"/>
        </a:lnSpc>
        <a:spcBef>
          <a:spcPts val="1395"/>
        </a:spcBef>
        <a:buFont typeface="Corbel" panose="020B0503020204020204" pitchFamily="34" charset="0"/>
        <a:buChar char="–"/>
        <a:defRPr sz="3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60120" indent="-480060" algn="l" defTabSz="1371600" rtl="0" eaLnBrk="1" latinLnBrk="0" hangingPunct="1">
        <a:lnSpc>
          <a:spcPct val="111000"/>
        </a:lnSpc>
        <a:spcBef>
          <a:spcPts val="1395"/>
        </a:spcBef>
        <a:buFont typeface="Corbel" panose="020B0503020204020204" pitchFamily="34" charset="0"/>
        <a:buChar char="–"/>
        <a:defRPr sz="27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440180" indent="-480060" algn="l" defTabSz="1371600" rtl="0" eaLnBrk="1" latinLnBrk="0" hangingPunct="1">
        <a:lnSpc>
          <a:spcPct val="111000"/>
        </a:lnSpc>
        <a:spcBef>
          <a:spcPts val="1395"/>
        </a:spcBef>
        <a:buFont typeface="Corbel" panose="020B0503020204020204" pitchFamily="34" charset="0"/>
        <a:buChar char="–"/>
        <a:defRPr sz="2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480060" algn="l" defTabSz="1371600" rtl="0" eaLnBrk="1" latinLnBrk="0" hangingPunct="1">
        <a:lnSpc>
          <a:spcPct val="111000"/>
        </a:lnSpc>
        <a:spcBef>
          <a:spcPts val="1395"/>
        </a:spcBef>
        <a:buFont typeface="Corbel" panose="020B0503020204020204" pitchFamily="34" charset="0"/>
        <a:buChar char="–"/>
        <a:defRPr sz="21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00300" indent="-480060" algn="l" defTabSz="1371600" rtl="0" eaLnBrk="1" latinLnBrk="0" hangingPunct="1">
        <a:lnSpc>
          <a:spcPct val="111000"/>
        </a:lnSpc>
        <a:spcBef>
          <a:spcPts val="1395"/>
        </a:spcBef>
        <a:buFont typeface="Corbel" panose="020B0503020204020204" pitchFamily="34" charset="0"/>
        <a:buChar char="–"/>
        <a:defRPr sz="21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880360" indent="-480060" algn="l" defTabSz="1371600" rtl="0" eaLnBrk="1" latinLnBrk="0" hangingPunct="1">
        <a:lnSpc>
          <a:spcPct val="111000"/>
        </a:lnSpc>
        <a:spcBef>
          <a:spcPts val="1395"/>
        </a:spcBef>
        <a:buFont typeface="Corbel" panose="020B0503020204020204" pitchFamily="34" charset="0"/>
        <a:buChar char="–"/>
        <a:defRPr sz="21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3360420" indent="-480060" algn="l" defTabSz="1371600" rtl="0" eaLnBrk="1" latinLnBrk="0" hangingPunct="1">
        <a:lnSpc>
          <a:spcPct val="111000"/>
        </a:lnSpc>
        <a:spcBef>
          <a:spcPts val="1395"/>
        </a:spcBef>
        <a:buFont typeface="Corbel" panose="020B0503020204020204" pitchFamily="34" charset="0"/>
        <a:buChar char="–"/>
        <a:defRPr sz="21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3840480" indent="-480060" algn="l" defTabSz="1371600" rtl="0" eaLnBrk="1" latinLnBrk="0" hangingPunct="1">
        <a:lnSpc>
          <a:spcPct val="111000"/>
        </a:lnSpc>
        <a:spcBef>
          <a:spcPts val="1395"/>
        </a:spcBef>
        <a:buFont typeface="Corbel" panose="020B0503020204020204" pitchFamily="34" charset="0"/>
        <a:buChar char="–"/>
        <a:defRPr sz="21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4320540" indent="-480060" algn="l" defTabSz="1371600" rtl="0" eaLnBrk="1" latinLnBrk="0" hangingPunct="1">
        <a:lnSpc>
          <a:spcPct val="111000"/>
        </a:lnSpc>
        <a:spcBef>
          <a:spcPts val="1395"/>
        </a:spcBef>
        <a:buFont typeface="Corbel" panose="020B0503020204020204" pitchFamily="34" charset="0"/>
        <a:buChar char="–"/>
        <a:defRPr sz="21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051" b="10008"/>
          <a:stretch>
            <a:fillRect/>
          </a:stretch>
        </p:blipFill>
        <p:spPr>
          <a:xfrm rot="5400000">
            <a:off x="-3362870" y="1648370"/>
            <a:ext cx="13716000" cy="699025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990259" y="9323070"/>
            <a:ext cx="12153900" cy="1333500"/>
            <a:chOff x="0" y="0"/>
            <a:chExt cx="16205200" cy="177800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05200" cy="1778000"/>
            </a:xfrm>
            <a:prstGeom prst="rect">
              <a:avLst/>
            </a:prstGeom>
            <a:solidFill>
              <a:srgbClr val="A6A6A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2246552" y="325120"/>
              <a:ext cx="11371677" cy="524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1600" spc="216" dirty="0" err="1" smtClean="0">
                  <a:solidFill>
                    <a:srgbClr val="FBFFFC"/>
                  </a:solidFill>
                  <a:latin typeface="Aileron Regular"/>
                </a:rPr>
                <a:t>R.Muktiono</a:t>
              </a:r>
              <a:r>
                <a:rPr lang="en-US" sz="1600" spc="216" dirty="0" smtClean="0">
                  <a:solidFill>
                    <a:srgbClr val="FBFFFC"/>
                  </a:solidFill>
                  <a:latin typeface="Aileron Regular"/>
                </a:rPr>
                <a:t> </a:t>
              </a:r>
              <a:r>
                <a:rPr lang="en-US" sz="1600" spc="216" dirty="0" err="1" smtClean="0">
                  <a:solidFill>
                    <a:srgbClr val="FBFFFC"/>
                  </a:solidFill>
                  <a:latin typeface="Aileron Regular"/>
                </a:rPr>
                <a:t>Waspodo</a:t>
              </a:r>
              <a:r>
                <a:rPr lang="en-US" sz="1600" spc="216" dirty="0" smtClean="0">
                  <a:solidFill>
                    <a:srgbClr val="FBFFFC"/>
                  </a:solidFill>
                  <a:latin typeface="Aileron Regular"/>
                </a:rPr>
                <a:t> (</a:t>
              </a:r>
              <a:r>
                <a:rPr lang="en-US" sz="1600" spc="216" dirty="0" err="1" smtClean="0">
                  <a:solidFill>
                    <a:srgbClr val="FBFFFC"/>
                  </a:solidFill>
                  <a:latin typeface="Aileron Regular"/>
                </a:rPr>
                <a:t>Widyaprada</a:t>
              </a:r>
              <a:r>
                <a:rPr lang="en-US" sz="1600" spc="216" dirty="0" smtClean="0">
                  <a:solidFill>
                    <a:srgbClr val="FBFFFC"/>
                  </a:solidFill>
                  <a:latin typeface="Aileron Regular"/>
                </a:rPr>
                <a:t> </a:t>
              </a:r>
              <a:r>
                <a:rPr lang="en-US" sz="1600" spc="216" dirty="0" err="1" smtClean="0">
                  <a:solidFill>
                    <a:srgbClr val="FBFFFC"/>
                  </a:solidFill>
                  <a:latin typeface="Aileron Regular"/>
                </a:rPr>
                <a:t>Ahli</a:t>
              </a:r>
              <a:r>
                <a:rPr lang="en-US" sz="1600" spc="216" dirty="0" smtClean="0">
                  <a:solidFill>
                    <a:srgbClr val="FBFFFC"/>
                  </a:solidFill>
                  <a:latin typeface="Aileron Regular"/>
                </a:rPr>
                <a:t> </a:t>
              </a:r>
              <a:r>
                <a:rPr lang="en-US" sz="1600" spc="216" dirty="0" err="1" smtClean="0">
                  <a:solidFill>
                    <a:srgbClr val="FBFFFC"/>
                  </a:solidFill>
                  <a:latin typeface="Aileron Regular"/>
                </a:rPr>
                <a:t>Utama</a:t>
              </a:r>
              <a:r>
                <a:rPr lang="en-US" sz="1600" spc="216" dirty="0" smtClean="0">
                  <a:solidFill>
                    <a:srgbClr val="FBFFFC"/>
                  </a:solidFill>
                  <a:latin typeface="Aileron Regular"/>
                </a:rPr>
                <a:t>)</a:t>
              </a:r>
              <a:endParaRPr lang="en-US" sz="1600" b="0" i="0" spc="216" dirty="0">
                <a:solidFill>
                  <a:srgbClr val="FBFFFC"/>
                </a:solidFill>
                <a:latin typeface="Aileron Regular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609600" y="4780240"/>
            <a:ext cx="1028700" cy="76200"/>
          </a:xfrm>
          <a:prstGeom prst="rect">
            <a:avLst/>
          </a:prstGeom>
          <a:solidFill>
            <a:srgbClr val="A6A6A6"/>
          </a:solidFill>
        </p:spPr>
      </p:sp>
      <p:grpSp>
        <p:nvGrpSpPr>
          <p:cNvPr id="9" name="Group 9"/>
          <p:cNvGrpSpPr/>
          <p:nvPr/>
        </p:nvGrpSpPr>
        <p:grpSpPr>
          <a:xfrm>
            <a:off x="7942123" y="2686050"/>
            <a:ext cx="9642755" cy="4914900"/>
            <a:chOff x="0" y="0"/>
            <a:chExt cx="12857007" cy="6553200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2857007" cy="6553200"/>
            </a:xfrm>
            <a:prstGeom prst="rect">
              <a:avLst/>
            </a:prstGeom>
            <a:solidFill>
              <a:srgbClr val="FBFFF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865498" y="1604772"/>
              <a:ext cx="11126010" cy="3572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84"/>
                </a:lnSpc>
              </a:pPr>
              <a:r>
                <a:rPr lang="en-US" sz="10400" b="1" i="0">
                  <a:solidFill>
                    <a:srgbClr val="254769"/>
                  </a:solidFill>
                  <a:latin typeface="Aileron Heavy"/>
                </a:rPr>
                <a:t>PENELITIAN KEBIJAKAN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973300" y="-895350"/>
            <a:ext cx="3810000" cy="11544300"/>
          </a:xfrm>
          <a:prstGeom prst="rect">
            <a:avLst/>
          </a:prstGeom>
          <a:solidFill>
            <a:srgbClr val="FBFFF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5555" r="14043"/>
          <a:stretch>
            <a:fillRect/>
          </a:stretch>
        </p:blipFill>
        <p:spPr>
          <a:xfrm>
            <a:off x="9414708" y="0"/>
            <a:ext cx="6515100" cy="107442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7354550" y="5012971"/>
            <a:ext cx="1028700" cy="76200"/>
          </a:xfrm>
          <a:prstGeom prst="rect">
            <a:avLst/>
          </a:prstGeom>
          <a:solidFill>
            <a:srgbClr val="254769"/>
          </a:solidFill>
        </p:spPr>
      </p:sp>
      <p:sp>
        <p:nvSpPr>
          <p:cNvPr id="5" name="TextBox 5"/>
          <p:cNvSpPr txBox="1"/>
          <p:nvPr/>
        </p:nvSpPr>
        <p:spPr>
          <a:xfrm>
            <a:off x="1028700" y="2646906"/>
            <a:ext cx="7375327" cy="642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800" b="0" i="0" spc="56">
                <a:solidFill>
                  <a:srgbClr val="FBFFFC"/>
                </a:solidFill>
                <a:latin typeface="Aileron Regular"/>
              </a:rPr>
              <a:t>Data nominal hanya bisa diolah dengan model analisis kecenderungan, yang dimulai dengan distribusi frekuensi yang dituangkan ke dalam diagram</a:t>
            </a:r>
          </a:p>
          <a:p>
            <a:pPr algn="just">
              <a:lnSpc>
                <a:spcPts val="3919"/>
              </a:lnSpc>
            </a:pPr>
            <a:endParaRPr lang="en-US" sz="2800" b="0" i="0" spc="56">
              <a:solidFill>
                <a:srgbClr val="FBFFFC"/>
              </a:solidFill>
              <a:latin typeface="Aileron Regular"/>
            </a:endParaRPr>
          </a:p>
          <a:p>
            <a:pPr algn="just">
              <a:lnSpc>
                <a:spcPts val="3919"/>
              </a:lnSpc>
            </a:pPr>
            <a:r>
              <a:rPr lang="en-US" sz="2800" b="0" i="0" spc="56">
                <a:solidFill>
                  <a:srgbClr val="FBFFFC"/>
                </a:solidFill>
                <a:latin typeface="Aileron Regular"/>
              </a:rPr>
              <a:t>Untuk respon masyarakat, bisa dikembangkan ragam analisis dari distribusi frekuensi, sampai analisis yang meyakinkan, seperti analisis ketergantungan, baik melalui analisis hubungan maupun analisis jalur</a:t>
            </a:r>
          </a:p>
          <a:p>
            <a:pPr algn="just">
              <a:lnSpc>
                <a:spcPts val="3919"/>
              </a:lnSpc>
            </a:pPr>
            <a:endParaRPr lang="en-US" sz="2800" b="0" i="0" spc="56">
              <a:solidFill>
                <a:srgbClr val="FBFFFC"/>
              </a:solidFill>
              <a:latin typeface="Aileron Regular"/>
            </a:endParaRPr>
          </a:p>
          <a:p>
            <a:pPr algn="just">
              <a:lnSpc>
                <a:spcPts val="3919"/>
              </a:lnSpc>
            </a:pPr>
            <a:r>
              <a:rPr lang="en-US" sz="2800" b="0" i="0" spc="56">
                <a:solidFill>
                  <a:srgbClr val="FBFFFC"/>
                </a:solidFill>
                <a:latin typeface="Aileron Regular"/>
              </a:rPr>
              <a:t>Sementara impak, sebaiknya dikembangkan melalui model analisis ramalan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019175"/>
            <a:ext cx="6357055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b="0" i="0" spc="215">
                <a:solidFill>
                  <a:srgbClr val="FBFFFC"/>
                </a:solidFill>
                <a:latin typeface="Aileron Heavy"/>
              </a:rPr>
              <a:t>ANALISIS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38100" cy="8229600"/>
          </a:xfrm>
          <a:prstGeom prst="rect">
            <a:avLst/>
          </a:prstGeom>
          <a:solidFill>
            <a:srgbClr val="254769"/>
          </a:solidFill>
        </p:spPr>
      </p:sp>
      <p:sp>
        <p:nvSpPr>
          <p:cNvPr id="3" name="TextBox 3"/>
          <p:cNvSpPr txBox="1"/>
          <p:nvPr/>
        </p:nvSpPr>
        <p:spPr>
          <a:xfrm>
            <a:off x="1432259" y="2317115"/>
            <a:ext cx="8490658" cy="5595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0" i="0" spc="160">
                <a:solidFill>
                  <a:srgbClr val="254769"/>
                </a:solidFill>
                <a:latin typeface="Aileron Regular"/>
              </a:rPr>
              <a:t>Sementara untuk data hasil interview, atau focus group discussiion (FGD), dianalisis dengan menjelaskan makna dan melakukan interpretasi untuk memperkuat rumusan-rumusan kebijakan</a:t>
            </a:r>
          </a:p>
          <a:p>
            <a:pPr algn="just">
              <a:lnSpc>
                <a:spcPts val="4480"/>
              </a:lnSpc>
            </a:pPr>
            <a:endParaRPr lang="en-US" sz="3200" b="0" i="0" spc="160">
              <a:solidFill>
                <a:srgbClr val="254769"/>
              </a:solidFill>
              <a:latin typeface="Aileron Regular"/>
            </a:endParaRPr>
          </a:p>
          <a:p>
            <a:pPr algn="just">
              <a:lnSpc>
                <a:spcPts val="4480"/>
              </a:lnSpc>
            </a:pPr>
            <a:r>
              <a:rPr lang="en-US" sz="3200" b="0" i="0" spc="160">
                <a:solidFill>
                  <a:srgbClr val="254769"/>
                </a:solidFill>
                <a:latin typeface="Aileron Regular"/>
              </a:rPr>
              <a:t>Validasi hasil wawancara harus dilakukan dengan proses triangulasi, agar rumusan hasil-hasil wawancara tersebut, memperoleh pembenaran atau kritik.</a:t>
            </a:r>
          </a:p>
        </p:txBody>
      </p:sp>
      <p:sp>
        <p:nvSpPr>
          <p:cNvPr id="4" name="AutoShape 4"/>
          <p:cNvSpPr/>
          <p:nvPr/>
        </p:nvSpPr>
        <p:spPr>
          <a:xfrm>
            <a:off x="12153900" y="-647700"/>
            <a:ext cx="1752600" cy="11582400"/>
          </a:xfrm>
          <a:prstGeom prst="rect">
            <a:avLst/>
          </a:prstGeom>
          <a:solidFill>
            <a:srgbClr val="25476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31194" t="4719" b="2545"/>
          <a:stretch>
            <a:fillRect/>
          </a:stretch>
        </p:blipFill>
        <p:spPr>
          <a:xfrm>
            <a:off x="10655524" y="0"/>
            <a:ext cx="7632476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53085" y="0"/>
            <a:ext cx="13412430" cy="10287000"/>
            <a:chOff x="0" y="0"/>
            <a:chExt cx="1788324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4845" r="24845"/>
            <a:stretch>
              <a:fillRect/>
            </a:stretch>
          </p:blipFill>
          <p:spPr>
            <a:xfrm>
              <a:off x="0" y="0"/>
              <a:ext cx="11845960" cy="13716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6399" r="6399"/>
            <a:stretch>
              <a:fillRect/>
            </a:stretch>
          </p:blipFill>
          <p:spPr>
            <a:xfrm>
              <a:off x="11960260" y="0"/>
              <a:ext cx="5922980" cy="45339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37272" r="37272"/>
            <a:stretch>
              <a:fillRect/>
            </a:stretch>
          </p:blipFill>
          <p:spPr>
            <a:xfrm>
              <a:off x="11960260" y="4648200"/>
              <a:ext cx="5922980" cy="9067800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9144000" y="-419100"/>
            <a:ext cx="1524000" cy="11125200"/>
          </a:xfrm>
          <a:prstGeom prst="rect">
            <a:avLst/>
          </a:prstGeom>
          <a:solidFill>
            <a:srgbClr val="254769"/>
          </a:solidFill>
        </p:spPr>
      </p:sp>
      <p:sp>
        <p:nvSpPr>
          <p:cNvPr id="7" name="TextBox 7"/>
          <p:cNvSpPr txBox="1"/>
          <p:nvPr/>
        </p:nvSpPr>
        <p:spPr>
          <a:xfrm>
            <a:off x="1229913" y="2036127"/>
            <a:ext cx="6813857" cy="6157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0" i="0" spc="64">
                <a:solidFill>
                  <a:srgbClr val="254769"/>
                </a:solidFill>
                <a:latin typeface="Aileron Regular"/>
              </a:rPr>
              <a:t>Dimulai dengan rumusan kebijakan berdasarkan teori, lalu divalidasi dengan melibatkan masyarakat</a:t>
            </a:r>
          </a:p>
          <a:p>
            <a:pPr algn="just">
              <a:lnSpc>
                <a:spcPts val="4480"/>
              </a:lnSpc>
            </a:pPr>
            <a:endParaRPr lang="en-US" sz="3200" b="0" i="0" spc="64">
              <a:solidFill>
                <a:srgbClr val="254769"/>
              </a:solidFill>
              <a:latin typeface="Aileron Regular"/>
            </a:endParaRPr>
          </a:p>
          <a:p>
            <a:pPr algn="just">
              <a:lnSpc>
                <a:spcPts val="4480"/>
              </a:lnSpc>
            </a:pPr>
            <a:r>
              <a:rPr lang="en-US" sz="3200" b="0" i="0" spc="64">
                <a:solidFill>
                  <a:srgbClr val="254769"/>
                </a:solidFill>
                <a:latin typeface="Aileron Regular"/>
              </a:rPr>
              <a:t>Dimulai dengan data, lalu dikonsultasikan pada teori</a:t>
            </a:r>
          </a:p>
          <a:p>
            <a:pPr algn="just">
              <a:lnSpc>
                <a:spcPts val="4480"/>
              </a:lnSpc>
            </a:pPr>
            <a:endParaRPr lang="en-US" sz="3200" b="0" i="0" spc="64">
              <a:solidFill>
                <a:srgbClr val="254769"/>
              </a:solidFill>
              <a:latin typeface="Aileron Regular"/>
            </a:endParaRPr>
          </a:p>
          <a:p>
            <a:pPr algn="just">
              <a:lnSpc>
                <a:spcPts val="4480"/>
              </a:lnSpc>
            </a:pPr>
            <a:r>
              <a:rPr lang="en-US" sz="3200" b="0" i="0" spc="64">
                <a:solidFill>
                  <a:srgbClr val="254769"/>
                </a:solidFill>
                <a:latin typeface="Aileron Regular"/>
              </a:rPr>
              <a:t>Teori dan data, merupakan dua aspek yang sama-sama penting dalam proses penelitian untuk perumusan kebijakan</a:t>
            </a:r>
          </a:p>
        </p:txBody>
      </p:sp>
      <p:sp>
        <p:nvSpPr>
          <p:cNvPr id="8" name="AutoShape 8"/>
          <p:cNvSpPr/>
          <p:nvPr/>
        </p:nvSpPr>
        <p:spPr>
          <a:xfrm>
            <a:off x="-419100" y="4780240"/>
            <a:ext cx="1028700" cy="76200"/>
          </a:xfrm>
          <a:prstGeom prst="rect">
            <a:avLst/>
          </a:prstGeom>
          <a:solidFill>
            <a:srgbClr val="254769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7477" b="27477"/>
          <a:stretch>
            <a:fillRect/>
          </a:stretch>
        </p:blipFill>
        <p:spPr>
          <a:xfrm>
            <a:off x="0" y="4893469"/>
            <a:ext cx="18288000" cy="56007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BFFFC"/>
          </a:solidFill>
        </p:spPr>
      </p:sp>
      <p:grpSp>
        <p:nvGrpSpPr>
          <p:cNvPr id="4" name="Group 4"/>
          <p:cNvGrpSpPr/>
          <p:nvPr/>
        </p:nvGrpSpPr>
        <p:grpSpPr>
          <a:xfrm>
            <a:off x="1915045" y="1959610"/>
            <a:ext cx="14591205" cy="6367780"/>
            <a:chOff x="0" y="0"/>
            <a:chExt cx="19454940" cy="8490373"/>
          </a:xfrm>
        </p:grpSpPr>
        <p:sp>
          <p:nvSpPr>
            <p:cNvPr id="5" name="TextBox 5"/>
            <p:cNvSpPr txBox="1"/>
            <p:nvPr/>
          </p:nvSpPr>
          <p:spPr>
            <a:xfrm>
              <a:off x="11994863" y="-57150"/>
              <a:ext cx="7460077" cy="8547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i="1" spc="252">
                  <a:solidFill>
                    <a:srgbClr val="254769"/>
                  </a:solidFill>
                  <a:latin typeface="Aileron Regular"/>
                </a:rPr>
                <a:t>Penelitian kebijakan adalah usaha mengumpulkan informasi secara komprehensif untuk merumuskan kebijakan.</a:t>
              </a:r>
            </a:p>
            <a:p>
              <a:pPr>
                <a:lnSpc>
                  <a:spcPts val="3919"/>
                </a:lnSpc>
              </a:pPr>
              <a:endParaRPr lang="en-US" sz="2800" i="1" spc="252">
                <a:solidFill>
                  <a:srgbClr val="254769"/>
                </a:solidFill>
                <a:latin typeface="Aileron Regular"/>
              </a:endParaRPr>
            </a:p>
            <a:p>
              <a:pPr>
                <a:lnSpc>
                  <a:spcPts val="3919"/>
                </a:lnSpc>
              </a:pPr>
              <a:r>
                <a:rPr lang="en-US" sz="2800" i="1" spc="252">
                  <a:solidFill>
                    <a:srgbClr val="254769"/>
                  </a:solidFill>
                  <a:latin typeface="Aileron Regular"/>
                </a:rPr>
                <a:t>Penelitian kebijakan senantiasa berhubungan dengan maksimalisasi perolehan data agar peneliti mampu memetakan permasalahan, dan menyusun berbagai alternatif kebijakan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44912"/>
              <a:ext cx="8628473" cy="4391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b="0" i="0" spc="215">
                  <a:solidFill>
                    <a:srgbClr val="254769"/>
                  </a:solidFill>
                  <a:latin typeface="Aileron Heavy"/>
                </a:rPr>
                <a:t>Apa itu Penelitian Kebijakan?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8952806" y="4194387"/>
              <a:ext cx="1371600" cy="101600"/>
            </a:xfrm>
            <a:prstGeom prst="rect">
              <a:avLst/>
            </a:prstGeom>
            <a:solidFill>
              <a:srgbClr val="254769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256" t="7747" r="38261"/>
          <a:stretch>
            <a:fillRect/>
          </a:stretch>
        </p:blipFill>
        <p:spPr>
          <a:xfrm>
            <a:off x="-4745133" y="-369518"/>
            <a:ext cx="11547667" cy="1065651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82679" y="-471006"/>
            <a:ext cx="3200273" cy="11555762"/>
            <a:chOff x="0" y="0"/>
            <a:chExt cx="4267030" cy="15407683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4267030" cy="15407683"/>
            </a:xfrm>
            <a:prstGeom prst="rect">
              <a:avLst/>
            </a:prstGeom>
            <a:solidFill>
              <a:srgbClr val="254769"/>
            </a:solidFill>
          </p:spPr>
        </p:sp>
        <p:sp>
          <p:nvSpPr>
            <p:cNvPr id="5" name="TextBox 5"/>
            <p:cNvSpPr txBox="1"/>
            <p:nvPr/>
          </p:nvSpPr>
          <p:spPr>
            <a:xfrm rot="-5400000">
              <a:off x="-3607584" y="7136787"/>
              <a:ext cx="11463149" cy="1134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65"/>
                </a:lnSpc>
              </a:pPr>
              <a:r>
                <a:rPr lang="en-US" sz="5500" b="1" i="0" spc="330">
                  <a:solidFill>
                    <a:srgbClr val="FBFFFC"/>
                  </a:solidFill>
                  <a:latin typeface="Aileron Heavy"/>
                </a:rPr>
                <a:t>CIRI-CIRI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423116" y="1568979"/>
            <a:ext cx="4840670" cy="2285524"/>
            <a:chOff x="0" y="0"/>
            <a:chExt cx="6454227" cy="3047365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6454227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b="1" i="1" spc="270">
                  <a:solidFill>
                    <a:srgbClr val="254769"/>
                  </a:solidFill>
                  <a:latin typeface="Aileron Regular"/>
                </a:rPr>
                <a:t>Basic Social Research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03842"/>
              <a:ext cx="6454227" cy="194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b="0" i="0" spc="140">
                  <a:solidFill>
                    <a:srgbClr val="FBFFFC"/>
                  </a:solidFill>
                  <a:latin typeface="Aileron Regular"/>
                </a:rPr>
                <a:t>Penelitian kebijakan harus dilaksanakan secara sesuai prosedur kerja ilmiah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423116" y="4478993"/>
            <a:ext cx="4840670" cy="4266724"/>
            <a:chOff x="0" y="0"/>
            <a:chExt cx="6454227" cy="568896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66675"/>
              <a:ext cx="6454227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b="1" i="1" spc="270">
                  <a:solidFill>
                    <a:srgbClr val="254769"/>
                  </a:solidFill>
                  <a:latin typeface="Aileron Regular"/>
                </a:rPr>
                <a:t>Komprehensif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03842"/>
              <a:ext cx="6454227" cy="4585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b="0" i="0" spc="140">
                  <a:solidFill>
                    <a:srgbClr val="FBFFFC"/>
                  </a:solidFill>
                  <a:latin typeface="Aileron Regular"/>
                </a:rPr>
                <a:t>Penelitian kebijakan harus menjangkau seluruh variabel yang terkait dan relevan dengan persoalan yang sedang dikaji untuk dirumuskan kebijakan penyelesaiannya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971966" y="1568979"/>
            <a:ext cx="4840670" cy="5790724"/>
            <a:chOff x="0" y="0"/>
            <a:chExt cx="6454227" cy="772096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66675"/>
              <a:ext cx="6454227" cy="1387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b="1" i="1" spc="270">
                  <a:solidFill>
                    <a:srgbClr val="254769"/>
                  </a:solidFill>
                  <a:latin typeface="Aileron Regular"/>
                </a:rPr>
                <a:t>Technical Social Research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815042"/>
              <a:ext cx="6454227" cy="5905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140" dirty="0" err="1">
                  <a:solidFill>
                    <a:srgbClr val="FBFFFC"/>
                  </a:solidFill>
                  <a:latin typeface="Aileron Regular"/>
                </a:rPr>
                <a:t>P</a:t>
              </a:r>
              <a:r>
                <a:rPr lang="en-US" sz="2800" b="0" i="0" spc="140" dirty="0" err="1" smtClean="0">
                  <a:solidFill>
                    <a:srgbClr val="FBFFFC"/>
                  </a:solidFill>
                  <a:latin typeface="Aileron Regular"/>
                </a:rPr>
                <a:t>enelitian</a:t>
              </a:r>
              <a:r>
                <a:rPr lang="en-US" sz="2800" b="0" i="0" spc="140" dirty="0" smtClean="0">
                  <a:solidFill>
                    <a:srgbClr val="FBFFFC"/>
                  </a:solidFill>
                  <a:latin typeface="Aileron Regular"/>
                </a:rPr>
                <a:t> </a:t>
              </a:r>
              <a:r>
                <a:rPr lang="en-US" sz="2800" b="0" i="0" spc="140" dirty="0" err="1">
                  <a:solidFill>
                    <a:srgbClr val="FBFFFC"/>
                  </a:solidFill>
                  <a:latin typeface="Aileron Regular"/>
                </a:rPr>
                <a:t>kebijakan</a:t>
              </a:r>
              <a:r>
                <a:rPr lang="en-US" sz="2800" b="0" i="0" spc="140" dirty="0">
                  <a:solidFill>
                    <a:srgbClr val="FBFFFC"/>
                  </a:solidFill>
                  <a:latin typeface="Aileron Regular"/>
                </a:rPr>
                <a:t> </a:t>
              </a:r>
              <a:r>
                <a:rPr lang="en-US" sz="2800" b="0" i="0" spc="140" dirty="0" err="1">
                  <a:solidFill>
                    <a:srgbClr val="FBFFFC"/>
                  </a:solidFill>
                  <a:latin typeface="Aileron Regular"/>
                </a:rPr>
                <a:t>harus</a:t>
              </a:r>
              <a:r>
                <a:rPr lang="en-US" sz="2800" b="0" i="0" spc="140" dirty="0">
                  <a:solidFill>
                    <a:srgbClr val="FBFFFC"/>
                  </a:solidFill>
                  <a:latin typeface="Aileron Regular"/>
                </a:rPr>
                <a:t> </a:t>
              </a:r>
              <a:r>
                <a:rPr lang="en-US" sz="2800" b="0" i="0" spc="140" dirty="0" err="1">
                  <a:solidFill>
                    <a:srgbClr val="FBFFFC"/>
                  </a:solidFill>
                  <a:latin typeface="Aileron Regular"/>
                </a:rPr>
                <a:t>mampu</a:t>
              </a:r>
              <a:r>
                <a:rPr lang="en-US" sz="2800" b="0" i="0" spc="140" dirty="0">
                  <a:solidFill>
                    <a:srgbClr val="FBFFFC"/>
                  </a:solidFill>
                  <a:latin typeface="Aileron Regular"/>
                </a:rPr>
                <a:t> </a:t>
              </a:r>
              <a:r>
                <a:rPr lang="en-US" sz="2800" b="0" i="0" spc="140" dirty="0" err="1">
                  <a:solidFill>
                    <a:srgbClr val="FBFFFC"/>
                  </a:solidFill>
                  <a:latin typeface="Aileron Regular"/>
                </a:rPr>
                <a:t>merumuskan</a:t>
              </a:r>
              <a:r>
                <a:rPr lang="en-US" sz="2800" b="0" i="0" spc="140" dirty="0">
                  <a:solidFill>
                    <a:srgbClr val="FBFFFC"/>
                  </a:solidFill>
                  <a:latin typeface="Aileron Regular"/>
                </a:rPr>
                <a:t> </a:t>
              </a:r>
              <a:r>
                <a:rPr lang="en-US" sz="2800" b="0" i="0" spc="140" dirty="0" err="1">
                  <a:solidFill>
                    <a:srgbClr val="FBFFFC"/>
                  </a:solidFill>
                  <a:latin typeface="Aileron Regular"/>
                </a:rPr>
                <a:t>kebijakan-kebijakan-kebijakan</a:t>
              </a:r>
              <a:r>
                <a:rPr lang="en-US" sz="2800" b="0" i="0" spc="140" dirty="0">
                  <a:solidFill>
                    <a:srgbClr val="FBFFFC"/>
                  </a:solidFill>
                  <a:latin typeface="Aileron Regular"/>
                </a:rPr>
                <a:t> </a:t>
              </a:r>
              <a:r>
                <a:rPr lang="en-US" sz="2800" b="0" i="0" spc="140" dirty="0" err="1">
                  <a:solidFill>
                    <a:srgbClr val="FBFFFC"/>
                  </a:solidFill>
                  <a:latin typeface="Aileron Regular"/>
                </a:rPr>
                <a:t>strategis</a:t>
              </a:r>
              <a:r>
                <a:rPr lang="en-US" sz="2800" b="0" i="0" spc="140" dirty="0">
                  <a:solidFill>
                    <a:srgbClr val="FBFFFC"/>
                  </a:solidFill>
                  <a:latin typeface="Aileron Regular"/>
                </a:rPr>
                <a:t> yang </a:t>
              </a:r>
              <a:r>
                <a:rPr lang="en-US" sz="2800" b="0" i="0" spc="140" dirty="0" err="1">
                  <a:solidFill>
                    <a:srgbClr val="FBFFFC"/>
                  </a:solidFill>
                  <a:latin typeface="Aileron Regular"/>
                </a:rPr>
                <a:t>dapat</a:t>
              </a:r>
              <a:r>
                <a:rPr lang="en-US" sz="2800" b="0" i="0" spc="140" dirty="0">
                  <a:solidFill>
                    <a:srgbClr val="FBFFFC"/>
                  </a:solidFill>
                  <a:latin typeface="Aileron Regular"/>
                </a:rPr>
                <a:t> </a:t>
              </a:r>
              <a:r>
                <a:rPr lang="en-US" sz="2800" b="0" i="0" spc="140" dirty="0" err="1">
                  <a:solidFill>
                    <a:srgbClr val="FBFFFC"/>
                  </a:solidFill>
                  <a:latin typeface="Aileron Regular"/>
                </a:rPr>
                <a:t>dikembangkan</a:t>
              </a:r>
              <a:r>
                <a:rPr lang="en-US" sz="2800" b="0" i="0" spc="140" dirty="0">
                  <a:solidFill>
                    <a:srgbClr val="FBFFFC"/>
                  </a:solidFill>
                  <a:latin typeface="Aileron Regular"/>
                </a:rPr>
                <a:t> </a:t>
              </a:r>
              <a:r>
                <a:rPr lang="en-US" sz="2800" b="0" i="0" spc="140" dirty="0" err="1">
                  <a:solidFill>
                    <a:srgbClr val="FBFFFC"/>
                  </a:solidFill>
                  <a:latin typeface="Aileron Regular"/>
                </a:rPr>
                <a:t>instrumen-instrumen</a:t>
              </a:r>
              <a:r>
                <a:rPr lang="en-US" sz="2800" b="0" i="0" spc="140" dirty="0">
                  <a:solidFill>
                    <a:srgbClr val="FBFFFC"/>
                  </a:solidFill>
                  <a:latin typeface="Aileron Regular"/>
                </a:rPr>
                <a:t> </a:t>
              </a:r>
              <a:r>
                <a:rPr lang="en-US" sz="2800" b="0" i="0" spc="140" dirty="0" err="1">
                  <a:solidFill>
                    <a:srgbClr val="FBFFFC"/>
                  </a:solidFill>
                  <a:latin typeface="Aileron Regular"/>
                </a:rPr>
                <a:t>teknisnya</a:t>
              </a:r>
              <a:r>
                <a:rPr lang="en-US" sz="2800" b="0" i="0" spc="140" dirty="0">
                  <a:solidFill>
                    <a:srgbClr val="FBFFFC"/>
                  </a:solidFill>
                  <a:latin typeface="Aileron Regular"/>
                </a:rPr>
                <a:t> policy research, </a:t>
              </a:r>
              <a:r>
                <a:rPr lang="en-US" sz="2800" b="0" i="0" spc="140" dirty="0" err="1">
                  <a:solidFill>
                    <a:srgbClr val="FBFFFC"/>
                  </a:solidFill>
                  <a:latin typeface="Aileron Regular"/>
                </a:rPr>
                <a:t>harus</a:t>
              </a:r>
              <a:r>
                <a:rPr lang="en-US" sz="2800" b="0" i="0" spc="140" dirty="0">
                  <a:solidFill>
                    <a:srgbClr val="FBFFFC"/>
                  </a:solidFill>
                  <a:latin typeface="Aileron Regular"/>
                </a:rPr>
                <a:t> </a:t>
              </a:r>
              <a:r>
                <a:rPr lang="en-US" sz="2800" b="0" i="0" spc="140" dirty="0" err="1">
                  <a:solidFill>
                    <a:srgbClr val="FBFFFC"/>
                  </a:solidFill>
                  <a:latin typeface="Aileron Regular"/>
                </a:rPr>
                <a:t>menghasilkan</a:t>
              </a:r>
              <a:r>
                <a:rPr lang="en-US" sz="2800" b="0" i="0" spc="140" dirty="0">
                  <a:solidFill>
                    <a:srgbClr val="FBFFFC"/>
                  </a:solidFill>
                  <a:latin typeface="Aileron Regular"/>
                </a:rPr>
                <a:t> </a:t>
              </a:r>
              <a:r>
                <a:rPr lang="en-US" sz="2800" b="0" i="0" spc="140" dirty="0" err="1">
                  <a:solidFill>
                    <a:srgbClr val="FBFFFC"/>
                  </a:solidFill>
                  <a:latin typeface="Aileron Regular"/>
                </a:rPr>
                <a:t>kebijakan</a:t>
              </a:r>
              <a:r>
                <a:rPr lang="en-US" sz="2800" b="0" i="0" spc="140" dirty="0">
                  <a:solidFill>
                    <a:srgbClr val="FBFFFC"/>
                  </a:solidFill>
                  <a:latin typeface="Aileron Regular"/>
                </a:rPr>
                <a:t> </a:t>
              </a:r>
              <a:r>
                <a:rPr lang="en-US" sz="2800" b="0" i="0" spc="140" dirty="0" err="1">
                  <a:solidFill>
                    <a:srgbClr val="FBFFFC"/>
                  </a:solidFill>
                  <a:latin typeface="Aileron Regular"/>
                </a:rPr>
                <a:t>publik</a:t>
              </a:r>
              <a:endParaRPr lang="en-US" sz="2800" b="0" i="0" spc="140" dirty="0">
                <a:solidFill>
                  <a:srgbClr val="FBFFFC"/>
                </a:solidFill>
                <a:latin typeface="Aileron Regular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452111" y="8808756"/>
            <a:ext cx="10807189" cy="807684"/>
            <a:chOff x="0" y="0"/>
            <a:chExt cx="14409585" cy="1076912"/>
          </a:xfrm>
        </p:grpSpPr>
        <p:sp>
          <p:nvSpPr>
            <p:cNvPr id="16" name="AutoShape 16"/>
            <p:cNvSpPr/>
            <p:nvPr/>
          </p:nvSpPr>
          <p:spPr>
            <a:xfrm>
              <a:off x="13037985" y="0"/>
              <a:ext cx="1371600" cy="101600"/>
            </a:xfrm>
            <a:prstGeom prst="rect">
              <a:avLst/>
            </a:prstGeom>
            <a:solidFill>
              <a:srgbClr val="FBFFF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551767"/>
              <a:ext cx="14409585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b="0" i="0" spc="192">
                  <a:solidFill>
                    <a:srgbClr val="FBFFFC"/>
                  </a:solidFill>
                  <a:latin typeface="Aileron Regular"/>
                </a:rPr>
                <a:t>PUSLITJAKDIKBUD • 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7345" y="1028700"/>
            <a:ext cx="15386755" cy="1579840"/>
            <a:chOff x="0" y="0"/>
            <a:chExt cx="20515673" cy="2106453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20515673" cy="1470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b="0" i="0" spc="215">
                  <a:solidFill>
                    <a:srgbClr val="FBFFFC"/>
                  </a:solidFill>
                  <a:latin typeface="Aileron Heavy"/>
                </a:rPr>
                <a:t>KARAKTERISTIK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004853"/>
              <a:ext cx="1371600" cy="101600"/>
            </a:xfrm>
            <a:prstGeom prst="rect">
              <a:avLst/>
            </a:prstGeom>
            <a:solidFill>
              <a:srgbClr val="25476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611908" y="2770553"/>
            <a:ext cx="11995858" cy="687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spc="64" dirty="0" err="1">
                <a:solidFill>
                  <a:srgbClr val="254769"/>
                </a:solidFill>
                <a:latin typeface="Aileron Regular"/>
              </a:rPr>
              <a:t>m</a:t>
            </a:r>
            <a:r>
              <a:rPr lang="en-US" sz="3200" b="0" i="0" spc="64" dirty="0" err="1" smtClean="0">
                <a:solidFill>
                  <a:srgbClr val="254769"/>
                </a:solidFill>
                <a:latin typeface="Aileron Regular"/>
              </a:rPr>
              <a:t>emiliki</a:t>
            </a:r>
            <a:r>
              <a:rPr lang="en-US" sz="3200" b="0" i="0" spc="64" dirty="0" smtClean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fokus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multi dimensional</a:t>
            </a: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 dirty="0" err="1" smtClean="0">
                <a:solidFill>
                  <a:srgbClr val="254769"/>
                </a:solidFill>
                <a:latin typeface="Aileron Regular"/>
              </a:rPr>
              <a:t>menjangkau</a:t>
            </a:r>
            <a:r>
              <a:rPr lang="en-US" sz="3200" b="0" i="0" spc="64" dirty="0" smtClean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seluruh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variabel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yang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terkait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dengan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permasalahan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yang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sedang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dirancang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kebijakan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untuk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penyelesaiannya</a:t>
            </a:r>
            <a:endParaRPr lang="en-US" sz="3200" b="0" i="0" spc="64" dirty="0">
              <a:solidFill>
                <a:srgbClr val="254769"/>
              </a:solidFill>
              <a:latin typeface="Aileron Regular"/>
            </a:endParaRP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spc="64" dirty="0" err="1">
                <a:solidFill>
                  <a:srgbClr val="254769"/>
                </a:solidFill>
                <a:latin typeface="Aileron Regular"/>
              </a:rPr>
              <a:t>m</a:t>
            </a:r>
            <a:r>
              <a:rPr lang="en-US" sz="3200" b="0" i="0" spc="64" dirty="0" err="1" smtClean="0">
                <a:solidFill>
                  <a:srgbClr val="254769"/>
                </a:solidFill>
                <a:latin typeface="Aileron Regular"/>
              </a:rPr>
              <a:t>enjangkau</a:t>
            </a:r>
            <a:r>
              <a:rPr lang="en-US" sz="3200" b="0" i="0" spc="64" dirty="0" smtClean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seluruh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variabel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yang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terkait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dengan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gagasan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atau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ide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pengembangan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sebagai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upaya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melakukan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perubahan-perubahan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sosial</a:t>
            </a:r>
            <a:endParaRPr lang="en-US" sz="3200" b="0" i="0" spc="64" dirty="0">
              <a:solidFill>
                <a:srgbClr val="254769"/>
              </a:solidFill>
              <a:latin typeface="Aileron Regular"/>
            </a:endParaRP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Perumusan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teori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(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bahan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kebijakan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)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berbasis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data,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bukan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berbasis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teori</a:t>
            </a:r>
            <a:endParaRPr lang="en-US" sz="3200" b="0" i="0" spc="64" dirty="0">
              <a:solidFill>
                <a:srgbClr val="254769"/>
              </a:solidFill>
              <a:latin typeface="Aileron Regular"/>
            </a:endParaRP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spc="64" dirty="0" err="1">
                <a:solidFill>
                  <a:srgbClr val="254769"/>
                </a:solidFill>
                <a:latin typeface="Aileron Regular"/>
              </a:rPr>
              <a:t>t</a:t>
            </a:r>
            <a:r>
              <a:rPr lang="en-US" sz="3200" b="0" i="0" spc="64" dirty="0" err="1" smtClean="0">
                <a:solidFill>
                  <a:srgbClr val="254769"/>
                </a:solidFill>
                <a:latin typeface="Aileron Regular"/>
              </a:rPr>
              <a:t>idak</a:t>
            </a:r>
            <a:r>
              <a:rPr lang="en-US" sz="3200" b="0" i="0" spc="64" dirty="0" smtClean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dimulai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dengan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perumusan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proposisi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hipotesis</a:t>
            </a:r>
            <a:endParaRPr lang="en-US" sz="3200" b="0" i="0" spc="64" dirty="0">
              <a:solidFill>
                <a:srgbClr val="254769"/>
              </a:solidFill>
              <a:latin typeface="Aileron Regular"/>
            </a:endParaRP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spc="64" dirty="0" err="1">
                <a:solidFill>
                  <a:srgbClr val="254769"/>
                </a:solidFill>
                <a:latin typeface="Aileron Regular"/>
              </a:rPr>
              <a:t>b</a:t>
            </a:r>
            <a:r>
              <a:rPr lang="en-US" sz="3200" b="0" i="0" spc="64" dirty="0" err="1" smtClean="0">
                <a:solidFill>
                  <a:srgbClr val="254769"/>
                </a:solidFill>
                <a:latin typeface="Aileron Regular"/>
              </a:rPr>
              <a:t>erbasis</a:t>
            </a:r>
            <a:r>
              <a:rPr lang="en-US" sz="3200" b="0" i="0" spc="64" dirty="0" smtClean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teori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verstechen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,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tapi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tidak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selalu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mencari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makna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,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karena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kebijakan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memerlukan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indeks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angka</a:t>
            </a:r>
            <a:endParaRPr lang="en-US" sz="3200" b="0" i="0" spc="64" dirty="0">
              <a:solidFill>
                <a:srgbClr val="254769"/>
              </a:solidFill>
              <a:latin typeface="Aileron Regular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-580505" y="3981789"/>
            <a:ext cx="4800600" cy="8229600"/>
          </a:xfrm>
          <a:prstGeom prst="rect">
            <a:avLst/>
          </a:prstGeom>
          <a:solidFill>
            <a:srgbClr val="25476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46445" t="126" r="1795" b="126"/>
          <a:stretch>
            <a:fillRect/>
          </a:stretch>
        </p:blipFill>
        <p:spPr>
          <a:xfrm>
            <a:off x="0" y="3830879"/>
            <a:ext cx="5074031" cy="6514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476" b="6723"/>
          <a:stretch>
            <a:fillRect/>
          </a:stretch>
        </p:blipFill>
        <p:spPr>
          <a:xfrm rot="-5400000">
            <a:off x="-3190355" y="2490848"/>
            <a:ext cx="10972800" cy="599110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777247" y="369298"/>
            <a:ext cx="1028700" cy="76200"/>
          </a:xfrm>
          <a:prstGeom prst="rect">
            <a:avLst/>
          </a:prstGeom>
          <a:solidFill>
            <a:srgbClr val="254769"/>
          </a:solidFill>
        </p:spPr>
      </p:sp>
      <p:sp>
        <p:nvSpPr>
          <p:cNvPr id="4" name="TextBox 4"/>
          <p:cNvSpPr txBox="1"/>
          <p:nvPr/>
        </p:nvSpPr>
        <p:spPr>
          <a:xfrm>
            <a:off x="5570635" y="1193165"/>
            <a:ext cx="11995858" cy="802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endParaRPr dirty="0"/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Dikembangkan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dengan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teori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psikologis-ekologis</a:t>
            </a:r>
            <a:endParaRPr lang="en-US" sz="3200" b="0" i="0" spc="64" dirty="0">
              <a:solidFill>
                <a:srgbClr val="254769"/>
              </a:solidFill>
              <a:latin typeface="Aileron Regular"/>
            </a:endParaRP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spc="64" dirty="0">
                <a:solidFill>
                  <a:srgbClr val="254769"/>
                </a:solidFill>
                <a:latin typeface="Aileron Regular"/>
              </a:rPr>
              <a:t>D</a:t>
            </a:r>
            <a:r>
              <a:rPr lang="en-US" sz="3200" b="0" i="0" spc="64" dirty="0" smtClean="0">
                <a:solidFill>
                  <a:srgbClr val="254769"/>
                </a:solidFill>
                <a:latin typeface="Aileron Regular"/>
              </a:rPr>
              <a:t>ata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penelitian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harus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diolah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dengan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menghitung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frekuensi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distribusi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frekuensi</a:t>
            </a:r>
            <a:endParaRPr lang="en-US" sz="3200" b="0" i="0" spc="64" dirty="0">
              <a:solidFill>
                <a:srgbClr val="254769"/>
              </a:solidFill>
              <a:latin typeface="Aileron Regular"/>
            </a:endParaRP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Data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penelitian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kebijakan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harus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diolah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dianalisis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dengan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berbagai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model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analisis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,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dari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analisis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kecenderungan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,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ketergantungan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ramalan</a:t>
            </a:r>
            <a:endParaRPr lang="en-US" sz="3200" b="0" i="0" spc="64" dirty="0">
              <a:solidFill>
                <a:srgbClr val="254769"/>
              </a:solidFill>
              <a:latin typeface="Aileron Regular"/>
            </a:endParaRP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Berorientasi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ke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depan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dengan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memperhatikan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kejadian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sebelumnya</a:t>
            </a:r>
            <a:endParaRPr lang="en-US" sz="3200" b="0" i="0" spc="64" dirty="0">
              <a:solidFill>
                <a:srgbClr val="254769"/>
              </a:solidFill>
              <a:latin typeface="Aileron Regular"/>
            </a:endParaRP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Penelitian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kebiijakan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harus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berorientasi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ke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masa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depan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,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harus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visioner</a:t>
            </a:r>
            <a:endParaRPr lang="en-US" sz="3200" b="0" i="0" spc="64" dirty="0">
              <a:solidFill>
                <a:srgbClr val="254769"/>
              </a:solidFill>
              <a:latin typeface="Aileron Regular"/>
            </a:endParaRP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Penelitian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kebijakan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harus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mampu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menjelaskan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ramalan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yang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terukur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dan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meyakinkan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seluruh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pemangku</a:t>
            </a:r>
            <a:r>
              <a:rPr lang="en-US" sz="3200" b="0" i="0" spc="64" dirty="0">
                <a:solidFill>
                  <a:srgbClr val="254769"/>
                </a:solidFill>
                <a:latin typeface="Aileron Regular"/>
              </a:rPr>
              <a:t> </a:t>
            </a:r>
            <a:r>
              <a:rPr lang="en-US" sz="3200" b="0" i="0" spc="64" dirty="0" err="1">
                <a:solidFill>
                  <a:srgbClr val="254769"/>
                </a:solidFill>
                <a:latin typeface="Aileron Regular"/>
              </a:rPr>
              <a:t>kepentingan</a:t>
            </a:r>
            <a:endParaRPr lang="en-US" sz="3200" b="0" i="0" spc="64" dirty="0">
              <a:solidFill>
                <a:srgbClr val="254769"/>
              </a:solidFill>
              <a:latin typeface="Aileron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86" r="37492"/>
          <a:stretch>
            <a:fillRect/>
          </a:stretch>
        </p:blipFill>
        <p:spPr>
          <a:xfrm>
            <a:off x="-2777995" y="-953083"/>
            <a:ext cx="7613390" cy="82296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267345" y="2532340"/>
            <a:ext cx="1028700" cy="76200"/>
          </a:xfrm>
          <a:prstGeom prst="rect">
            <a:avLst/>
          </a:prstGeom>
          <a:solidFill>
            <a:srgbClr val="254769"/>
          </a:solidFill>
        </p:spPr>
      </p:sp>
      <p:sp>
        <p:nvSpPr>
          <p:cNvPr id="4" name="TextBox 4"/>
          <p:cNvSpPr txBox="1"/>
          <p:nvPr/>
        </p:nvSpPr>
        <p:spPr>
          <a:xfrm>
            <a:off x="5263442" y="1474153"/>
            <a:ext cx="11995858" cy="728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>
                <a:solidFill>
                  <a:srgbClr val="254769"/>
                </a:solidFill>
                <a:latin typeface="Aileron Regular"/>
              </a:rPr>
              <a:t>Penelitian kebijakan harus memiliki dialektika sejarah dengan kejadian sebelumnya</a:t>
            </a: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>
                <a:solidFill>
                  <a:srgbClr val="254769"/>
                </a:solidFill>
                <a:latin typeface="Aileron Regular"/>
              </a:rPr>
              <a:t>Berorientasi permintaan pemangku kepentingan</a:t>
            </a: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>
                <a:solidFill>
                  <a:srgbClr val="254769"/>
                </a:solidFill>
                <a:latin typeface="Aileron Regular"/>
              </a:rPr>
              <a:t>Penelitian kebijakan harus sesuai dengan hasil assesmen terhadap kebutuhan dan permintaan target group dari kebijakannya itu</a:t>
            </a: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>
                <a:solidFill>
                  <a:srgbClr val="254769"/>
                </a:solidFill>
                <a:latin typeface="Aileron Regular"/>
              </a:rPr>
              <a:t>Penelitian kebijakan harus menghasilkan rumusan-rumusan yang implementatif, mudah dikontrol dan bahkan bisa diintervensi</a:t>
            </a: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>
                <a:solidFill>
                  <a:srgbClr val="254769"/>
                </a:solidFill>
                <a:latin typeface="Aileron Regular"/>
              </a:rPr>
              <a:t>Melahirkan rumusan yang meyakinkan dengan menjelaskan nilai lebih dari kebijkannya itu, sehingga masyarakat bisa menerima karena rasionalismenya, bukan karena otoritarianis kekuasaan</a:t>
            </a:r>
          </a:p>
        </p:txBody>
      </p:sp>
      <p:sp>
        <p:nvSpPr>
          <p:cNvPr id="5" name="AutoShape 5"/>
          <p:cNvSpPr/>
          <p:nvPr/>
        </p:nvSpPr>
        <p:spPr>
          <a:xfrm>
            <a:off x="-580505" y="6942744"/>
            <a:ext cx="5415900" cy="5268645"/>
          </a:xfrm>
          <a:prstGeom prst="rect">
            <a:avLst/>
          </a:prstGeom>
          <a:solidFill>
            <a:srgbClr val="254769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249" r="10521"/>
          <a:stretch>
            <a:fillRect/>
          </a:stretch>
        </p:blipFill>
        <p:spPr>
          <a:xfrm rot="-5400000">
            <a:off x="-6344881" y="2043241"/>
            <a:ext cx="12973990" cy="815596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705745" y="952500"/>
            <a:ext cx="1028700" cy="76200"/>
          </a:xfrm>
          <a:prstGeom prst="rect">
            <a:avLst/>
          </a:prstGeom>
          <a:solidFill>
            <a:srgbClr val="254769"/>
          </a:solidFill>
        </p:spPr>
      </p:sp>
      <p:sp>
        <p:nvSpPr>
          <p:cNvPr id="4" name="TextBox 4"/>
          <p:cNvSpPr txBox="1"/>
          <p:nvPr/>
        </p:nvSpPr>
        <p:spPr>
          <a:xfrm>
            <a:off x="5263442" y="1755140"/>
            <a:ext cx="11995858" cy="671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>
                <a:solidFill>
                  <a:srgbClr val="254769"/>
                </a:solidFill>
                <a:latin typeface="Aileron Regular"/>
              </a:rPr>
              <a:t>Memaksimalisasi informasi dengan meminimalisasi kerja</a:t>
            </a: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>
                <a:solidFill>
                  <a:srgbClr val="254769"/>
                </a:solidFill>
                <a:latin typeface="Aileron Regular"/>
              </a:rPr>
              <a:t>Penelitian kebijakan harus diawali dengan base line data, walaupun bukan dengan sensus</a:t>
            </a: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>
                <a:solidFill>
                  <a:srgbClr val="254769"/>
                </a:solidFill>
                <a:latin typeface="Aileron Regular"/>
              </a:rPr>
              <a:t>Penelitian kebijakan sangat bisa dengan sampling, melalui theoretical sampling, yakni sampel yang mewakili seluruh pemangku kepentingan, bahkan peneliti harus mengolah data di tengah proses pengumpulan data</a:t>
            </a: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>
                <a:solidFill>
                  <a:srgbClr val="254769"/>
                </a:solidFill>
                <a:latin typeface="Aileron Regular"/>
              </a:rPr>
              <a:t>Estimasi impak kebijakan, yakni penelitian kebijakan harus mampu memperoleh informasi tentang keuntungan-keuntungan dari pelaksanaan kebijakan tersebut</a:t>
            </a: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>
                <a:solidFill>
                  <a:srgbClr val="254769"/>
                </a:solidFill>
                <a:latin typeface="Aileron Regular"/>
              </a:rPr>
              <a:t>Reaksi masyarakat, yakni reaksi apa yang akan timbul dengan penetapan kebijakan tersebut</a:t>
            </a:r>
          </a:p>
        </p:txBody>
      </p:sp>
      <p:sp>
        <p:nvSpPr>
          <p:cNvPr id="5" name="AutoShape 5"/>
          <p:cNvSpPr/>
          <p:nvPr/>
        </p:nvSpPr>
        <p:spPr>
          <a:xfrm>
            <a:off x="-580505" y="3981789"/>
            <a:ext cx="4800600" cy="8229600"/>
          </a:xfrm>
          <a:prstGeom prst="rect">
            <a:avLst/>
          </a:prstGeom>
          <a:solidFill>
            <a:srgbClr val="254769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2430816" y="4591050"/>
            <a:ext cx="8185855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b="0" i="0" spc="215">
                <a:solidFill>
                  <a:srgbClr val="254769"/>
                </a:solidFill>
                <a:latin typeface="Aileron Heavy"/>
              </a:rPr>
              <a:t>STRATEGI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56536" r="8106"/>
          <a:stretch>
            <a:fillRect/>
          </a:stretch>
        </p:blipFill>
        <p:spPr>
          <a:xfrm>
            <a:off x="4023131" y="-381000"/>
            <a:ext cx="4488638" cy="8458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797342" y="1474152"/>
            <a:ext cx="7461958" cy="728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>
                <a:solidFill>
                  <a:srgbClr val="FBFFFC"/>
                </a:solidFill>
                <a:latin typeface="Aileron Regular"/>
              </a:rPr>
              <a:t>Membangun keyakinan </a:t>
            </a: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>
                <a:solidFill>
                  <a:srgbClr val="FBFFFC"/>
                </a:solidFill>
                <a:latin typeface="Aileron Regular"/>
              </a:rPr>
              <a:t>Pastikan bahwa instrumen yang digunakan memiliki validitas yang bisa diterima</a:t>
            </a: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>
                <a:solidFill>
                  <a:srgbClr val="FBFFFC"/>
                </a:solidFill>
                <a:latin typeface="Aileron Regular"/>
              </a:rPr>
              <a:t>Pastikan bahwa sampel yang diambil dalam wilayah pengambilan dengan risiki kesalahan 1%, atau maksimal 5%</a:t>
            </a:r>
          </a:p>
          <a:p>
            <a:pPr marL="528320" lvl="1" indent="-264160">
              <a:lnSpc>
                <a:spcPts val="4480"/>
              </a:lnSpc>
              <a:buFont typeface="Arial"/>
              <a:buChar char="•"/>
            </a:pPr>
            <a:r>
              <a:rPr lang="en-US" sz="3200" b="0" i="0" spc="64">
                <a:solidFill>
                  <a:srgbClr val="FBFFFC"/>
                </a:solidFill>
                <a:latin typeface="Aileron Regular"/>
              </a:rPr>
              <a:t>Sementara data kualitatif yang diperoleh melalui FGD harus ditringulasi agar meyakinkan bahwa pernyataan-pernyataan mereka itu benar</a:t>
            </a:r>
          </a:p>
        </p:txBody>
      </p:sp>
      <p:sp>
        <p:nvSpPr>
          <p:cNvPr id="5" name="AutoShape 5"/>
          <p:cNvSpPr/>
          <p:nvPr/>
        </p:nvSpPr>
        <p:spPr>
          <a:xfrm>
            <a:off x="4023131" y="7620000"/>
            <a:ext cx="4495800" cy="2667000"/>
          </a:xfrm>
          <a:prstGeom prst="rect">
            <a:avLst/>
          </a:prstGeom>
          <a:solidFill>
            <a:srgbClr val="254769"/>
          </a:solidFill>
        </p:spPr>
      </p:sp>
      <p:sp>
        <p:nvSpPr>
          <p:cNvPr id="6" name="AutoShape 6"/>
          <p:cNvSpPr/>
          <p:nvPr/>
        </p:nvSpPr>
        <p:spPr>
          <a:xfrm>
            <a:off x="3276600" y="4780240"/>
            <a:ext cx="1028700" cy="76200"/>
          </a:xfrm>
          <a:prstGeom prst="rect">
            <a:avLst/>
          </a:prstGeom>
          <a:solidFill>
            <a:srgbClr val="254769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589" r="17097"/>
          <a:stretch>
            <a:fillRect/>
          </a:stretch>
        </p:blipFill>
        <p:spPr>
          <a:xfrm>
            <a:off x="1295400" y="1028700"/>
            <a:ext cx="8317332" cy="82296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894468" y="5232968"/>
            <a:ext cx="1028700" cy="76200"/>
          </a:xfrm>
          <a:prstGeom prst="rect">
            <a:avLst/>
          </a:prstGeom>
          <a:solidFill>
            <a:srgbClr val="FBFFFC"/>
          </a:solidFill>
        </p:spPr>
      </p:sp>
      <p:sp>
        <p:nvSpPr>
          <p:cNvPr id="4" name="TextBox 4"/>
          <p:cNvSpPr txBox="1"/>
          <p:nvPr/>
        </p:nvSpPr>
        <p:spPr>
          <a:xfrm>
            <a:off x="10718649" y="1474152"/>
            <a:ext cx="6540651" cy="728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0" i="0" spc="64">
                <a:solidFill>
                  <a:srgbClr val="FBFFFC"/>
                </a:solidFill>
                <a:latin typeface="Aileron Regular"/>
              </a:rPr>
              <a:t>Penelitian kebijakan dilakukan dalam model penelitian induktif empirik paradigma kualitatif</a:t>
            </a:r>
          </a:p>
          <a:p>
            <a:pPr algn="just">
              <a:lnSpc>
                <a:spcPts val="4480"/>
              </a:lnSpc>
            </a:pPr>
            <a:endParaRPr lang="en-US" sz="3200" b="0" i="0" spc="64">
              <a:solidFill>
                <a:srgbClr val="FBFFFC"/>
              </a:solidFill>
              <a:latin typeface="Aileron Regular"/>
            </a:endParaRPr>
          </a:p>
          <a:p>
            <a:pPr algn="just">
              <a:lnSpc>
                <a:spcPts val="4480"/>
              </a:lnSpc>
            </a:pPr>
            <a:r>
              <a:rPr lang="en-US" sz="3200" b="0" i="0" spc="64">
                <a:solidFill>
                  <a:srgbClr val="FBFFFC"/>
                </a:solidFill>
                <a:latin typeface="Aileron Regular"/>
              </a:rPr>
              <a:t>Akan tetapi instrumen yang digunakan harus instrumen survey yang bisa menjangkau seluruh kelompok dan lapisan sosial</a:t>
            </a:r>
          </a:p>
          <a:p>
            <a:pPr algn="just">
              <a:lnSpc>
                <a:spcPts val="4480"/>
              </a:lnSpc>
            </a:pPr>
            <a:endParaRPr lang="en-US" sz="3200" b="0" i="0" spc="64">
              <a:solidFill>
                <a:srgbClr val="FBFFFC"/>
              </a:solidFill>
              <a:latin typeface="Aileron Regular"/>
            </a:endParaRPr>
          </a:p>
          <a:p>
            <a:pPr algn="just">
              <a:lnSpc>
                <a:spcPts val="4480"/>
              </a:lnSpc>
            </a:pPr>
            <a:r>
              <a:rPr lang="en-US" sz="3200" b="0" i="0" spc="64">
                <a:solidFill>
                  <a:srgbClr val="FBFFFC"/>
                </a:solidFill>
                <a:latin typeface="Aileron Regular"/>
              </a:rPr>
              <a:t>Dengan demikian data yang akan diperoleh berbentuk angka, bisa nominal dan bisa juga interval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1028700"/>
            <a:ext cx="1929765" cy="8229600"/>
            <a:chOff x="0" y="0"/>
            <a:chExt cx="2573020" cy="1097280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2573020" cy="10972800"/>
            </a:xfrm>
            <a:prstGeom prst="rect">
              <a:avLst/>
            </a:prstGeom>
            <a:solidFill>
              <a:srgbClr val="254769"/>
            </a:solidFill>
          </p:spPr>
        </p:sp>
        <p:sp>
          <p:nvSpPr>
            <p:cNvPr id="7" name="TextBox 7"/>
            <p:cNvSpPr txBox="1"/>
            <p:nvPr/>
          </p:nvSpPr>
          <p:spPr>
            <a:xfrm rot="-5400000">
              <a:off x="-3380154" y="4954905"/>
              <a:ext cx="9238077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 b="1" i="0" spc="384">
                  <a:solidFill>
                    <a:srgbClr val="FBFFFC"/>
                  </a:solidFill>
                  <a:latin typeface="Aileron Regular"/>
                </a:rPr>
                <a:t>MACAM DATA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603</Words>
  <Application>Microsoft Office PowerPoint</Application>
  <PresentationFormat>Custom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Aileron Heavy</vt:lpstr>
      <vt:lpstr>Calibri</vt:lpstr>
      <vt:lpstr>Corbel</vt:lpstr>
      <vt:lpstr>Century Schoolbook</vt:lpstr>
      <vt:lpstr>Arial</vt:lpstr>
      <vt:lpstr>Aileron Regular</vt:lpstr>
      <vt:lpstr>Office Theme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PENELITIAN KEBIJAKAN</dc:title>
  <dc:creator>Muktiono Waspodo</dc:creator>
  <cp:lastModifiedBy>Dido</cp:lastModifiedBy>
  <cp:revision>8</cp:revision>
  <dcterms:created xsi:type="dcterms:W3CDTF">2006-08-16T00:00:00Z</dcterms:created>
  <dcterms:modified xsi:type="dcterms:W3CDTF">2024-02-27T14:16:01Z</dcterms:modified>
  <dc:identifier>DADnkeD6mvI</dc:identifier>
</cp:coreProperties>
</file>