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7" r:id="rId4"/>
  </p:sldMasterIdLst>
  <p:notesMasterIdLst>
    <p:notesMasterId r:id="rId21"/>
  </p:notesMasterIdLst>
  <p:handoutMasterIdLst>
    <p:handoutMasterId r:id="rId22"/>
  </p:handoutMasterIdLst>
  <p:sldIdLst>
    <p:sldId id="256" r:id="rId5"/>
    <p:sldId id="365" r:id="rId6"/>
    <p:sldId id="367" r:id="rId7"/>
    <p:sldId id="431" r:id="rId8"/>
    <p:sldId id="402" r:id="rId9"/>
    <p:sldId id="418" r:id="rId10"/>
    <p:sldId id="385" r:id="rId11"/>
    <p:sldId id="389" r:id="rId12"/>
    <p:sldId id="305" r:id="rId13"/>
    <p:sldId id="403" r:id="rId14"/>
    <p:sldId id="362" r:id="rId15"/>
    <p:sldId id="328" r:id="rId16"/>
    <p:sldId id="346" r:id="rId17"/>
    <p:sldId id="347" r:id="rId18"/>
    <p:sldId id="257" r:id="rId19"/>
    <p:sldId id="30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tria anggriani" initials="" lastIdx="1" clrIdx="0"/>
  <p:cmAuthor id="1" name="Joseph Nyzio" initials="JN" lastIdx="2" clrIdx="0"/>
  <p:cmAuthor id="3" name="ASUS VivoBook A412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2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38" y="96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C3FCF-EA9A-4452-B8F8-F7113208A616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61BA6-FAF3-45A4-8D11-94C1003CB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077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B8B902E6-1246-4376-B861-432551AFD4D2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4AA330EA-C11D-4194-A8AF-294D26067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12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047820375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0" name="Google Shape;570;g1047820375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282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g102d0989457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8" name="Google Shape;3858;g102d0989457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37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g102d0989457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7" name="Google Shape;3897;g102d0989457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49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auto">
          <a:xfrm>
            <a:off x="5341937" y="0"/>
            <a:ext cx="6850063" cy="6858000"/>
          </a:xfrm>
          <a:custGeom>
            <a:avLst/>
            <a:gdLst>
              <a:gd name="T0" fmla="*/ 0 w 4315"/>
              <a:gd name="T1" fmla="*/ 4320 h 4320"/>
              <a:gd name="T2" fmla="*/ 4315 w 4315"/>
              <a:gd name="T3" fmla="*/ 4320 h 4320"/>
              <a:gd name="T4" fmla="*/ 4315 w 4315"/>
              <a:gd name="T5" fmla="*/ 0 h 4320"/>
              <a:gd name="T6" fmla="*/ 0 w 4315"/>
              <a:gd name="T7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15" h="4320">
                <a:moveTo>
                  <a:pt x="0" y="4320"/>
                </a:moveTo>
                <a:lnTo>
                  <a:pt x="4315" y="4320"/>
                </a:lnTo>
                <a:lnTo>
                  <a:pt x="4315" y="0"/>
                </a:lnTo>
                <a:lnTo>
                  <a:pt x="0" y="4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 bwMode="auto">
          <a:xfrm>
            <a:off x="6706476" y="1"/>
            <a:ext cx="5485524" cy="5471389"/>
          </a:xfrm>
          <a:custGeom>
            <a:avLst/>
            <a:gdLst>
              <a:gd name="connsiteX0" fmla="*/ 2039015 w 5485524"/>
              <a:gd name="connsiteY0" fmla="*/ 0 h 5471389"/>
              <a:gd name="connsiteX1" fmla="*/ 5485524 w 5485524"/>
              <a:gd name="connsiteY1" fmla="*/ 0 h 5471389"/>
              <a:gd name="connsiteX2" fmla="*/ 5485524 w 5485524"/>
              <a:gd name="connsiteY2" fmla="*/ 3404659 h 5471389"/>
              <a:gd name="connsiteX3" fmla="*/ 5443298 w 5485524"/>
              <a:gd name="connsiteY3" fmla="*/ 3446933 h 5471389"/>
              <a:gd name="connsiteX4" fmla="*/ 4129398 w 5485524"/>
              <a:gd name="connsiteY4" fmla="*/ 4762328 h 5471389"/>
              <a:gd name="connsiteX5" fmla="*/ 705752 w 5485524"/>
              <a:gd name="connsiteY5" fmla="*/ 4762328 h 5471389"/>
              <a:gd name="connsiteX6" fmla="*/ 705752 w 5485524"/>
              <a:gd name="connsiteY6" fmla="*/ 1334782 h 5471389"/>
              <a:gd name="connsiteX7" fmla="*/ 1923785 w 5485524"/>
              <a:gd name="connsiteY7" fmla="*/ 115361 h 547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524" h="5471389">
                <a:moveTo>
                  <a:pt x="2039015" y="0"/>
                </a:moveTo>
                <a:lnTo>
                  <a:pt x="5485524" y="0"/>
                </a:lnTo>
                <a:lnTo>
                  <a:pt x="5485524" y="3404659"/>
                </a:lnTo>
                <a:lnTo>
                  <a:pt x="5443298" y="3446933"/>
                </a:lnTo>
                <a:cubicBezTo>
                  <a:pt x="5255598" y="3634846"/>
                  <a:pt x="4880198" y="4010674"/>
                  <a:pt x="4129398" y="4762328"/>
                </a:cubicBezTo>
                <a:cubicBezTo>
                  <a:pt x="3188396" y="5707743"/>
                  <a:pt x="1646755" y="5707743"/>
                  <a:pt x="705752" y="4762328"/>
                </a:cubicBezTo>
                <a:cubicBezTo>
                  <a:pt x="-235250" y="3820254"/>
                  <a:pt x="-235250" y="2276856"/>
                  <a:pt x="705752" y="1334782"/>
                </a:cubicBezTo>
                <a:cubicBezTo>
                  <a:pt x="705752" y="1334782"/>
                  <a:pt x="705752" y="1334782"/>
                  <a:pt x="1923785" y="115361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6616700" y="0"/>
            <a:ext cx="5575300" cy="5562600"/>
          </a:xfrm>
          <a:custGeom>
            <a:avLst/>
            <a:gdLst>
              <a:gd name="T0" fmla="*/ 1758 w 1758"/>
              <a:gd name="T1" fmla="*/ 0 h 1752"/>
              <a:gd name="T2" fmla="*/ 725 w 1758"/>
              <a:gd name="T3" fmla="*/ 0 h 1752"/>
              <a:gd name="T4" fmla="*/ 282 w 1758"/>
              <a:gd name="T5" fmla="*/ 443 h 1752"/>
              <a:gd name="T6" fmla="*/ 282 w 1758"/>
              <a:gd name="T7" fmla="*/ 1469 h 1752"/>
              <a:gd name="T8" fmla="*/ 282 w 1758"/>
              <a:gd name="T9" fmla="*/ 1469 h 1752"/>
              <a:gd name="T10" fmla="*/ 1308 w 1758"/>
              <a:gd name="T11" fmla="*/ 1469 h 1752"/>
              <a:gd name="T12" fmla="*/ 1758 w 1758"/>
              <a:gd name="T13" fmla="*/ 1019 h 1752"/>
              <a:gd name="T14" fmla="*/ 1758 w 1758"/>
              <a:gd name="T15" fmla="*/ 0 h 1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8" h="1752">
                <a:moveTo>
                  <a:pt x="1758" y="0"/>
                </a:moveTo>
                <a:cubicBezTo>
                  <a:pt x="725" y="0"/>
                  <a:pt x="725" y="0"/>
                  <a:pt x="725" y="0"/>
                </a:cubicBezTo>
                <a:cubicBezTo>
                  <a:pt x="282" y="443"/>
                  <a:pt x="282" y="443"/>
                  <a:pt x="282" y="443"/>
                </a:cubicBezTo>
                <a:cubicBezTo>
                  <a:pt x="0" y="725"/>
                  <a:pt x="0" y="1187"/>
                  <a:pt x="282" y="1469"/>
                </a:cubicBezTo>
                <a:cubicBezTo>
                  <a:pt x="282" y="1469"/>
                  <a:pt x="282" y="1469"/>
                  <a:pt x="282" y="1469"/>
                </a:cubicBezTo>
                <a:cubicBezTo>
                  <a:pt x="564" y="1752"/>
                  <a:pt x="1026" y="1752"/>
                  <a:pt x="1308" y="1469"/>
                </a:cubicBezTo>
                <a:cubicBezTo>
                  <a:pt x="1758" y="1019"/>
                  <a:pt x="1758" y="1019"/>
                  <a:pt x="1758" y="1019"/>
                </a:cubicBezTo>
                <a:lnTo>
                  <a:pt x="175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 userDrawn="1"/>
        </p:nvSpPr>
        <p:spPr bwMode="auto">
          <a:xfrm>
            <a:off x="7458074" y="1354243"/>
            <a:ext cx="3362326" cy="3365290"/>
          </a:xfrm>
          <a:custGeom>
            <a:avLst/>
            <a:gdLst>
              <a:gd name="T0" fmla="*/ 202 w 1135"/>
              <a:gd name="T1" fmla="*/ 933 h 1135"/>
              <a:gd name="T2" fmla="*/ 202 w 1135"/>
              <a:gd name="T3" fmla="*/ 202 h 1135"/>
              <a:gd name="T4" fmla="*/ 933 w 1135"/>
              <a:gd name="T5" fmla="*/ 202 h 1135"/>
              <a:gd name="T6" fmla="*/ 933 w 1135"/>
              <a:gd name="T7" fmla="*/ 933 h 1135"/>
              <a:gd name="T8" fmla="*/ 202 w 1135"/>
              <a:gd name="T9" fmla="*/ 9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5" h="1135">
                <a:moveTo>
                  <a:pt x="202" y="933"/>
                </a:moveTo>
                <a:cubicBezTo>
                  <a:pt x="0" y="731"/>
                  <a:pt x="0" y="404"/>
                  <a:pt x="202" y="202"/>
                </a:cubicBezTo>
                <a:cubicBezTo>
                  <a:pt x="404" y="0"/>
                  <a:pt x="731" y="0"/>
                  <a:pt x="933" y="202"/>
                </a:cubicBezTo>
                <a:cubicBezTo>
                  <a:pt x="1135" y="404"/>
                  <a:pt x="1135" y="731"/>
                  <a:pt x="933" y="933"/>
                </a:cubicBezTo>
                <a:cubicBezTo>
                  <a:pt x="731" y="1135"/>
                  <a:pt x="404" y="1135"/>
                  <a:pt x="202" y="933"/>
                </a:cubicBezTo>
                <a:close/>
              </a:path>
            </a:pathLst>
          </a:custGeom>
          <a:solidFill>
            <a:schemeClr val="accent4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43840" y="366186"/>
            <a:ext cx="11648357" cy="78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1800"/>
              <a:buFont typeface="Arial" panose="020B0604020202020204"/>
              <a:buNone/>
              <a:defRPr sz="2400" b="1" i="0" u="none" strike="noStrike" cap="none">
                <a:solidFill>
                  <a:srgbClr val="013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333155" y="6468312"/>
            <a:ext cx="7925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43839" y="6468534"/>
            <a:ext cx="3604260" cy="2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600" marR="0" lvl="0" indent="-30480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 panose="020B0604020202020204"/>
              <a:buNone/>
              <a:defRPr sz="93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marR="0" lvl="1" indent="-5080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marR="0" lvl="2" indent="-474345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marR="0" lvl="3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marR="0" lvl="4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marR="0" lvl="5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marR="0" lvl="6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marR="0" lvl="7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marR="0" lvl="8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 rot="5400000">
            <a:off x="0" y="0"/>
            <a:ext cx="5921829" cy="5921829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 rot="8100000">
            <a:off x="127315" y="82803"/>
            <a:ext cx="8117234" cy="3265258"/>
          </a:xfrm>
          <a:custGeom>
            <a:avLst/>
            <a:gdLst>
              <a:gd name="connsiteX0" fmla="*/ 3265258 w 8117234"/>
              <a:gd name="connsiteY0" fmla="*/ 3265258 h 3265258"/>
              <a:gd name="connsiteX1" fmla="*/ 0 w 8117234"/>
              <a:gd name="connsiteY1" fmla="*/ 0 h 3265258"/>
              <a:gd name="connsiteX2" fmla="*/ 6484605 w 8117234"/>
              <a:gd name="connsiteY2" fmla="*/ 0 h 3265258"/>
              <a:gd name="connsiteX3" fmla="*/ 8117234 w 8117234"/>
              <a:gd name="connsiteY3" fmla="*/ 1632629 h 3265258"/>
              <a:gd name="connsiteX4" fmla="*/ 6484605 w 8117234"/>
              <a:gd name="connsiteY4" fmla="*/ 3265258 h 326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7234" h="3265258">
                <a:moveTo>
                  <a:pt x="3265258" y="3265258"/>
                </a:moveTo>
                <a:lnTo>
                  <a:pt x="0" y="0"/>
                </a:lnTo>
                <a:lnTo>
                  <a:pt x="6484605" y="0"/>
                </a:lnTo>
                <a:cubicBezTo>
                  <a:pt x="7386281" y="0"/>
                  <a:pt x="8117234" y="730953"/>
                  <a:pt x="8117234" y="1632629"/>
                </a:cubicBezTo>
                <a:cubicBezTo>
                  <a:pt x="8117234" y="2534305"/>
                  <a:pt x="7386281" y="3265258"/>
                  <a:pt x="6484605" y="3265258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 rot="8100000">
            <a:off x="246183" y="204356"/>
            <a:ext cx="7877924" cy="3023724"/>
          </a:xfrm>
          <a:custGeom>
            <a:avLst/>
            <a:gdLst>
              <a:gd name="connsiteX0" fmla="*/ 3023724 w 7877924"/>
              <a:gd name="connsiteY0" fmla="*/ 3023724 h 3023724"/>
              <a:gd name="connsiteX1" fmla="*/ 0 w 7877924"/>
              <a:gd name="connsiteY1" fmla="*/ 0 h 3023724"/>
              <a:gd name="connsiteX2" fmla="*/ 6366062 w 7877924"/>
              <a:gd name="connsiteY2" fmla="*/ 0 h 3023724"/>
              <a:gd name="connsiteX3" fmla="*/ 7877924 w 7877924"/>
              <a:gd name="connsiteY3" fmla="*/ 1511862 h 3023724"/>
              <a:gd name="connsiteX4" fmla="*/ 6366062 w 7877924"/>
              <a:gd name="connsiteY4" fmla="*/ 3023724 h 302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7924" h="3023724">
                <a:moveTo>
                  <a:pt x="3023724" y="3023724"/>
                </a:moveTo>
                <a:lnTo>
                  <a:pt x="0" y="0"/>
                </a:lnTo>
                <a:lnTo>
                  <a:pt x="6366062" y="0"/>
                </a:lnTo>
                <a:cubicBezTo>
                  <a:pt x="7201040" y="0"/>
                  <a:pt x="7877924" y="676884"/>
                  <a:pt x="7877924" y="1511862"/>
                </a:cubicBezTo>
                <a:cubicBezTo>
                  <a:pt x="7877924" y="2346840"/>
                  <a:pt x="7201040" y="3023724"/>
                  <a:pt x="6366062" y="3023724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 rot="18900000">
            <a:off x="1242252" y="2205763"/>
            <a:ext cx="2453348" cy="2453347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11357279" y="6540880"/>
            <a:ext cx="7924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1065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ster">
  <p:cSld name="Title Mast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sz="2400" kern="0">
              <a:solidFill>
                <a:srgbClr val="FFFFFF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1000"/>
          </a:blip>
          <a:srcRect t="3424" b="3423"/>
          <a:stretch>
            <a:fillRect/>
          </a:stretch>
        </p:blipFill>
        <p:spPr>
          <a:xfrm>
            <a:off x="273" y="0"/>
            <a:ext cx="1219172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4228899" y="6456"/>
            <a:ext cx="7963101" cy="6858000"/>
            <a:chOff x="4228898" y="7184"/>
            <a:chExt cx="7963102" cy="6858000"/>
          </a:xfrm>
        </p:grpSpPr>
        <p:sp>
          <p:nvSpPr>
            <p:cNvPr id="12" name="Google Shape;12;p2"/>
            <p:cNvSpPr/>
            <p:nvPr/>
          </p:nvSpPr>
          <p:spPr>
            <a:xfrm>
              <a:off x="5691001" y="7184"/>
              <a:ext cx="6500999" cy="684363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100"/>
                <a:buFont typeface="Calibri" panose="020F0502020204030204"/>
                <a:buNone/>
              </a:pPr>
              <a:endParaRPr sz="1865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4228898" y="7184"/>
              <a:ext cx="1462103" cy="685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100"/>
                <a:buFont typeface="Calibri" panose="020F0502020204030204"/>
                <a:buNone/>
              </a:pPr>
              <a:endParaRPr sz="1865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4" name="Google Shape;14;p2"/>
          <p:cNvSpPr txBox="1"/>
          <p:nvPr/>
        </p:nvSpPr>
        <p:spPr>
          <a:xfrm>
            <a:off x="5144231" y="2138307"/>
            <a:ext cx="6957973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2060"/>
              </a:buClr>
              <a:buSzPts val="1100"/>
              <a:buFont typeface="Arial" panose="020B0604020202020204"/>
              <a:buNone/>
            </a:pPr>
            <a:r>
              <a:rPr lang="en-GB" sz="2000" b="1" kern="0">
                <a:solidFill>
                  <a:srgbClr val="002060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 DAN KEBUDAYAAN</a:t>
            </a:r>
            <a:endParaRPr sz="1465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5" name="Google Shape;15;p2" descr="D:\Ade\KEMENDIKBUD\Paparan Menteri\ppt\Gand Design PGRI\33ddc3bc2640689.png"/>
          <p:cNvPicPr preferRelativeResize="0"/>
          <p:nvPr/>
        </p:nvPicPr>
        <p:blipFill rotWithShape="1">
          <a:blip r:embed="rId3"/>
          <a:srcRect l="6796"/>
          <a:stretch>
            <a:fillRect/>
          </a:stretch>
        </p:blipFill>
        <p:spPr>
          <a:xfrm>
            <a:off x="7945475" y="1029264"/>
            <a:ext cx="1462104" cy="110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5377800" y="3100918"/>
            <a:ext cx="6597453" cy="156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600" marR="0" lvl="0" indent="-304800" algn="ctr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rgbClr val="013066"/>
              </a:buClr>
              <a:buSzPts val="2400"/>
              <a:buFont typeface="Arial" panose="020B0604020202020204"/>
              <a:buNone/>
              <a:defRPr sz="3200" b="1" i="0" u="none" strike="noStrike" cap="none">
                <a:solidFill>
                  <a:srgbClr val="013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marR="0" lvl="1" indent="-5080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marR="0" lvl="2" indent="-474345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marR="0" lvl="3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marR="0" lvl="4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marR="0" lvl="5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marR="0" lvl="6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marR="0" lvl="7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marR="0" lvl="8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5377800" y="5232764"/>
            <a:ext cx="6597453" cy="30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600" marR="0" lvl="0" indent="-304800" algn="ctr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rgbClr val="013066"/>
              </a:buClr>
              <a:buSzPts val="1200"/>
              <a:buFont typeface="Arial" panose="020B0604020202020204"/>
              <a:buNone/>
              <a:defRPr sz="1600" b="1" i="0" u="none" strike="noStrike" cap="none">
                <a:solidFill>
                  <a:srgbClr val="013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marR="0" lvl="1" indent="-5080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marR="0" lvl="2" indent="-474345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marR="0" lvl="3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marR="0" lvl="4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marR="0" lvl="5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marR="0" lvl="6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marR="0" lvl="7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marR="0" lvl="8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43840" y="366186"/>
            <a:ext cx="11648357" cy="78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1800"/>
              <a:buFont typeface="Arial" panose="020B0604020202020204"/>
              <a:buNone/>
              <a:defRPr sz="2400" b="1" i="0" u="none" strike="noStrike" cap="none">
                <a:solidFill>
                  <a:srgbClr val="013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333155" y="6468312"/>
            <a:ext cx="7925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43839" y="6468534"/>
            <a:ext cx="3604260" cy="2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600" marR="0" lvl="0" indent="-30480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 panose="020B0604020202020204"/>
              <a:buNone/>
              <a:defRPr sz="93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marR="0" lvl="1" indent="-5080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marR="0" lvl="2" indent="-474345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marR="0" lvl="3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marR="0" lvl="4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marR="0" lvl="5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marR="0" lvl="6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marR="0" lvl="7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marR="0" lvl="8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0" y="6356360"/>
            <a:ext cx="12192000" cy="50164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r">
              <a:buClr>
                <a:srgbClr val="FFFFFF"/>
              </a:buClr>
              <a:buSzPts val="1200"/>
              <a:buFont typeface="Arial" panose="020B0604020202020204"/>
              <a:buNone/>
            </a:pPr>
            <a:endParaRPr sz="1600" kern="0">
              <a:solidFill>
                <a:srgbClr val="FFFFFF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 amt="51000"/>
          </a:blip>
          <a:srcRect t="3424" b="3423"/>
          <a:stretch>
            <a:fillRect/>
          </a:stretch>
        </p:blipFill>
        <p:spPr>
          <a:xfrm>
            <a:off x="-11055" y="733293"/>
            <a:ext cx="12191731" cy="563176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7248130" y="6489411"/>
            <a:ext cx="46448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457200" lvl="1" algn="r">
              <a:buClr>
                <a:srgbClr val="FFFFFF"/>
              </a:buClr>
              <a:buSzPts val="800"/>
              <a:buFont typeface="Arial" panose="020B0604020202020204"/>
              <a:buNone/>
            </a:pPr>
            <a:r>
              <a:rPr lang="en-GB" sz="1065" kern="0">
                <a:solidFill>
                  <a:srgbClr val="FFFFFF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 dan Kebudayaan</a:t>
            </a:r>
            <a:endParaRPr sz="14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28" name="Google Shape;28;p4" descr="D:\Ade\KEMENDIKBUD\Paparan Menteri\ppt\Gand Design PGRI\33ddc3bc2640689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11131" y="6408727"/>
            <a:ext cx="557325" cy="41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5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333155" y="6468312"/>
            <a:ext cx="7925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/>
            </a:lvl1pPr>
            <a:lvl2pPr marL="0" marR="0" lvl="1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/>
            </a:lvl2pPr>
            <a:lvl3pPr marL="0" marR="0" lvl="2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/>
            </a:lvl3pPr>
            <a:lvl4pPr marL="0" marR="0" lvl="3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/>
            </a:lvl4pPr>
            <a:lvl5pPr marL="0" marR="0" lvl="4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/>
            </a:lvl5pPr>
            <a:lvl6pPr marL="0" marR="0" lvl="5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/>
            </a:lvl6pPr>
            <a:lvl7pPr marL="0" marR="0" lvl="6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/>
            </a:lvl7pPr>
            <a:lvl8pPr marL="0" marR="0" lvl="7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/>
            </a:lvl8pPr>
            <a:lvl9pPr marL="0" marR="0" lvl="8" indent="0" algn="r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/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04400" y="548767"/>
            <a:ext cx="11360800" cy="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51425" tIns="25700" rIns="51425" bIns="2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43840" y="366187"/>
            <a:ext cx="11648400" cy="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1400"/>
              <a:buFont typeface="Arial" panose="020B0604020202020204"/>
              <a:buNone/>
              <a:defRPr sz="2400" b="1" i="0" u="none" strike="noStrike" cap="none">
                <a:solidFill>
                  <a:srgbClr val="013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/>
              <a:buNone/>
              <a:defRPr sz="1865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/>
              <a:buNone/>
              <a:defRPr sz="1865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/>
              <a:buNone/>
              <a:defRPr sz="1865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/>
              <a:buNone/>
              <a:defRPr sz="1865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/>
              <a:buNone/>
              <a:defRPr sz="1865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/>
              <a:buNone/>
              <a:defRPr sz="1865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/>
              <a:buNone/>
              <a:defRPr sz="1865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Arial" panose="020B0604020202020204"/>
              <a:buNone/>
              <a:defRPr sz="186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333155" y="6468312"/>
            <a:ext cx="7924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SzPts val="6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Clr>
                <a:schemeClr val="lt1"/>
              </a:buClr>
              <a:buSzPts val="6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Clr>
                <a:schemeClr val="lt1"/>
              </a:buClr>
              <a:buSzPts val="6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Clr>
                <a:schemeClr val="lt1"/>
              </a:buClr>
              <a:buSzPts val="6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Clr>
                <a:schemeClr val="lt1"/>
              </a:buClr>
              <a:buSzPts val="6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Clr>
                <a:schemeClr val="lt1"/>
              </a:buClr>
              <a:buSzPts val="6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Clr>
                <a:schemeClr val="lt1"/>
              </a:buClr>
              <a:buSzPts val="6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Clr>
                <a:schemeClr val="lt1"/>
              </a:buClr>
              <a:buSzPts val="6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Clr>
                <a:schemeClr val="lt1"/>
              </a:buClr>
              <a:buSzPts val="6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43839" y="6468533"/>
            <a:ext cx="3604400" cy="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609600" marR="0" lvl="0" indent="-304800" algn="l" rtl="0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 panose="020B0604020202020204"/>
              <a:buNone/>
              <a:defRPr sz="93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1219200" marR="0" lvl="1" indent="-4572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828800" marR="0" lvl="2" indent="-431800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2438400" marR="0" lvl="3" indent="-423545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3048000" marR="0" lvl="4" indent="-423545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3657600" marR="0" lvl="5" indent="-423545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4267200" marR="0" lvl="6" indent="-423545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4876800" marR="0" lvl="7" indent="-423545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5486400" marR="0" lvl="8" indent="-423545" algn="l" rtl="0">
              <a:lnSpc>
                <a:spcPct val="9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418255" y="-24500"/>
            <a:ext cx="10014644" cy="2182673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-4549"/>
            <a:ext cx="12192000" cy="8511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直角三角形 32"/>
          <p:cNvSpPr/>
          <p:nvPr userDrawn="1"/>
        </p:nvSpPr>
        <p:spPr>
          <a:xfrm rot="5400000" flipH="1">
            <a:off x="0" y="0"/>
            <a:ext cx="1231900" cy="12319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 flipH="1">
            <a:off x="0" y="-4549"/>
            <a:ext cx="1099907" cy="1096749"/>
            <a:chOff x="6286" y="1668"/>
            <a:chExt cx="1393" cy="1389"/>
          </a:xfrm>
        </p:grpSpPr>
        <p:sp>
          <p:nvSpPr>
            <p:cNvPr id="29" name="Freeform 11"/>
            <p:cNvSpPr/>
            <p:nvPr userDrawn="1"/>
          </p:nvSpPr>
          <p:spPr bwMode="auto">
            <a:xfrm>
              <a:off x="6286" y="1668"/>
              <a:ext cx="1393" cy="1389"/>
            </a:xfrm>
            <a:custGeom>
              <a:avLst/>
              <a:gdLst>
                <a:gd name="T0" fmla="*/ 1780 w 1780"/>
                <a:gd name="T1" fmla="*/ 0 h 1773"/>
                <a:gd name="T2" fmla="*/ 617 w 1780"/>
                <a:gd name="T3" fmla="*/ 0 h 1773"/>
                <a:gd name="T4" fmla="*/ 239 w 1780"/>
                <a:gd name="T5" fmla="*/ 378 h 1773"/>
                <a:gd name="T6" fmla="*/ 0 w 1780"/>
                <a:gd name="T7" fmla="*/ 956 h 1773"/>
                <a:gd name="T8" fmla="*/ 239 w 1780"/>
                <a:gd name="T9" fmla="*/ 1534 h 1773"/>
                <a:gd name="T10" fmla="*/ 817 w 1780"/>
                <a:gd name="T11" fmla="*/ 1773 h 1773"/>
                <a:gd name="T12" fmla="*/ 1395 w 1780"/>
                <a:gd name="T13" fmla="*/ 1534 h 1773"/>
                <a:gd name="T14" fmla="*/ 1780 w 1780"/>
                <a:gd name="T15" fmla="*/ 1150 h 1773"/>
                <a:gd name="T16" fmla="*/ 1780 w 1780"/>
                <a:gd name="T17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0" h="1773">
                  <a:moveTo>
                    <a:pt x="1780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85" y="532"/>
                    <a:pt x="0" y="737"/>
                    <a:pt x="0" y="956"/>
                  </a:cubicBezTo>
                  <a:cubicBezTo>
                    <a:pt x="0" y="1175"/>
                    <a:pt x="85" y="1381"/>
                    <a:pt x="239" y="1534"/>
                  </a:cubicBezTo>
                  <a:cubicBezTo>
                    <a:pt x="393" y="1688"/>
                    <a:pt x="598" y="1773"/>
                    <a:pt x="817" y="1773"/>
                  </a:cubicBezTo>
                  <a:cubicBezTo>
                    <a:pt x="1036" y="1773"/>
                    <a:pt x="1241" y="1688"/>
                    <a:pt x="1395" y="1534"/>
                  </a:cubicBezTo>
                  <a:cubicBezTo>
                    <a:pt x="1780" y="1150"/>
                    <a:pt x="1780" y="1150"/>
                    <a:pt x="1780" y="1150"/>
                  </a:cubicBezTo>
                  <a:lnTo>
                    <a:pt x="1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"/>
            <p:cNvSpPr/>
            <p:nvPr userDrawn="1"/>
          </p:nvSpPr>
          <p:spPr bwMode="auto">
            <a:xfrm>
              <a:off x="6303" y="1668"/>
              <a:ext cx="1376" cy="1372"/>
            </a:xfrm>
            <a:custGeom>
              <a:avLst/>
              <a:gdLst>
                <a:gd name="T0" fmla="*/ 1758 w 1758"/>
                <a:gd name="T1" fmla="*/ 0 h 1752"/>
                <a:gd name="T2" fmla="*/ 725 w 1758"/>
                <a:gd name="T3" fmla="*/ 0 h 1752"/>
                <a:gd name="T4" fmla="*/ 282 w 1758"/>
                <a:gd name="T5" fmla="*/ 443 h 1752"/>
                <a:gd name="T6" fmla="*/ 282 w 1758"/>
                <a:gd name="T7" fmla="*/ 1469 h 1752"/>
                <a:gd name="T8" fmla="*/ 282 w 1758"/>
                <a:gd name="T9" fmla="*/ 1469 h 1752"/>
                <a:gd name="T10" fmla="*/ 1308 w 1758"/>
                <a:gd name="T11" fmla="*/ 1469 h 1752"/>
                <a:gd name="T12" fmla="*/ 1758 w 1758"/>
                <a:gd name="T13" fmla="*/ 1019 h 1752"/>
                <a:gd name="T14" fmla="*/ 1758 w 1758"/>
                <a:gd name="T15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8" h="1752">
                  <a:moveTo>
                    <a:pt x="1758" y="0"/>
                  </a:moveTo>
                  <a:cubicBezTo>
                    <a:pt x="725" y="0"/>
                    <a:pt x="725" y="0"/>
                    <a:pt x="725" y="0"/>
                  </a:cubicBezTo>
                  <a:cubicBezTo>
                    <a:pt x="282" y="443"/>
                    <a:pt x="282" y="443"/>
                    <a:pt x="282" y="443"/>
                  </a:cubicBezTo>
                  <a:cubicBezTo>
                    <a:pt x="0" y="725"/>
                    <a:pt x="0" y="1187"/>
                    <a:pt x="282" y="1469"/>
                  </a:cubicBezTo>
                  <a:cubicBezTo>
                    <a:pt x="282" y="1469"/>
                    <a:pt x="282" y="1469"/>
                    <a:pt x="282" y="1469"/>
                  </a:cubicBezTo>
                  <a:cubicBezTo>
                    <a:pt x="564" y="1752"/>
                    <a:pt x="1026" y="1752"/>
                    <a:pt x="1308" y="1469"/>
                  </a:cubicBezTo>
                  <a:cubicBezTo>
                    <a:pt x="1758" y="1019"/>
                    <a:pt x="1758" y="1019"/>
                    <a:pt x="1758" y="1019"/>
                  </a:cubicBezTo>
                  <a:lnTo>
                    <a:pt x="1758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 userDrawn="1"/>
          </p:nvSpPr>
          <p:spPr bwMode="auto">
            <a:xfrm>
              <a:off x="6440" y="1931"/>
              <a:ext cx="970" cy="971"/>
            </a:xfrm>
            <a:custGeom>
              <a:avLst/>
              <a:gdLst>
                <a:gd name="T0" fmla="*/ 201 w 1135"/>
                <a:gd name="T1" fmla="*/ 933 h 1135"/>
                <a:gd name="T2" fmla="*/ 201 w 1135"/>
                <a:gd name="T3" fmla="*/ 202 h 1135"/>
                <a:gd name="T4" fmla="*/ 933 w 1135"/>
                <a:gd name="T5" fmla="*/ 202 h 1135"/>
                <a:gd name="T6" fmla="*/ 933 w 1135"/>
                <a:gd name="T7" fmla="*/ 933 h 1135"/>
                <a:gd name="T8" fmla="*/ 201 w 1135"/>
                <a:gd name="T9" fmla="*/ 93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5" h="1135">
                  <a:moveTo>
                    <a:pt x="201" y="933"/>
                  </a:moveTo>
                  <a:cubicBezTo>
                    <a:pt x="0" y="731"/>
                    <a:pt x="0" y="404"/>
                    <a:pt x="201" y="202"/>
                  </a:cubicBezTo>
                  <a:cubicBezTo>
                    <a:pt x="403" y="0"/>
                    <a:pt x="731" y="0"/>
                    <a:pt x="933" y="202"/>
                  </a:cubicBezTo>
                  <a:cubicBezTo>
                    <a:pt x="1135" y="404"/>
                    <a:pt x="1135" y="731"/>
                    <a:pt x="933" y="933"/>
                  </a:cubicBezTo>
                  <a:cubicBezTo>
                    <a:pt x="731" y="1135"/>
                    <a:pt x="403" y="1135"/>
                    <a:pt x="201" y="933"/>
                  </a:cubicBez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3E419ABD-29B0-4136-8874-E45BA3A6F35C}" type="datetimeFigureOut">
              <a:rPr lang="zh-CN" altLang="en-US" smtClean="0"/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B3686ABC-B733-4410-B029-6024D25FA6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zh-CN" dirty="0"/>
              <a:t>单击此处编辑母版文本样式</a:t>
            </a:r>
          </a:p>
          <a:p>
            <a:pPr lvl="1" indent="-22860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2D9A23-C039-470A-9A93-C5E9047BF5E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911151" y="6468312"/>
            <a:ext cx="476559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457200" lvl="1" algn="r">
              <a:buClr>
                <a:srgbClr val="FFFFFF"/>
              </a:buClr>
              <a:buSzPts val="600"/>
              <a:buFont typeface="Arial" panose="020B0604020202020204"/>
              <a:buNone/>
            </a:pPr>
            <a:r>
              <a:rPr lang="en-GB" sz="1065" kern="0">
                <a:solidFill>
                  <a:srgbClr val="FFFFFF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Kementerian Pendidikan dan Kebudayaan</a:t>
            </a:r>
            <a:endParaRPr sz="1065" kern="0">
              <a:solidFill>
                <a:srgbClr val="FFFFFF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333155" y="6468312"/>
            <a:ext cx="7925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Clr>
                <a:schemeClr val="lt1"/>
              </a:buClr>
              <a:buSzPts val="800"/>
              <a:buFont typeface="Arial" panose="020B0604020202020204"/>
              <a:buNone/>
              <a:defRPr sz="10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n-GB" kern="0">
                <a:solidFill>
                  <a:srgbClr val="FFFFFF"/>
                </a:solidFill>
              </a:r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32130" y="1669415"/>
            <a:ext cx="6282055" cy="19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dirty="0">
                <a:solidFill>
                  <a:schemeClr val="bg1"/>
                </a:solidFill>
                <a:uFillTx/>
                <a:latin typeface="Gill Sans MT" panose="020B0502020104020203" charset="0"/>
                <a:cs typeface="Gill Sans MT" panose="020B0502020104020203" charset="0"/>
              </a:rPr>
              <a:t>PELAPORAN</a:t>
            </a:r>
            <a:r>
              <a:rPr lang="en-US" altLang="zh-CN" sz="6000" b="1" dirty="0">
                <a:solidFill>
                  <a:srgbClr val="FF0000"/>
                </a:solidFill>
                <a:uFillTx/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uFillTx/>
                <a:latin typeface="Gill Sans MT" panose="020B0502020104020203" charset="0"/>
                <a:cs typeface="Gill Sans MT" panose="020B0502020104020203" charset="0"/>
              </a:rPr>
              <a:t>SEBAGAI WUJUD INTEGRITAS PELAKSANAAN</a:t>
            </a:r>
          </a:p>
        </p:txBody>
      </p:sp>
      <p:sp>
        <p:nvSpPr>
          <p:cNvPr id="19" name="文本框 18"/>
          <p:cNvSpPr txBox="1"/>
          <p:nvPr/>
        </p:nvSpPr>
        <p:spPr>
          <a:xfrm rot="10800000" flipV="1">
            <a:off x="619125" y="4427388"/>
            <a:ext cx="5511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ea typeface="Arial" panose="020B0604020202020204" pitchFamily="34" charset="0"/>
              </a:rPr>
              <a:t>Oleh; Dr. R. Muktiono Waspodo, M.Pd</a:t>
            </a:r>
          </a:p>
          <a:p>
            <a:r>
              <a:rPr lang="en-US" altLang="zh-CN" sz="1200" dirty="0">
                <a:solidFill>
                  <a:schemeClr val="bg1"/>
                </a:solidFill>
                <a:ea typeface="Arial" panose="020B0604020202020204" pitchFamily="34" charset="0"/>
              </a:rPr>
              <a:t>(widyaprada Ahli Utama)</a:t>
            </a:r>
          </a:p>
        </p:txBody>
      </p:sp>
      <p:sp>
        <p:nvSpPr>
          <p:cNvPr id="22" name="文本框 21"/>
          <p:cNvSpPr txBox="1"/>
          <p:nvPr/>
        </p:nvSpPr>
        <p:spPr>
          <a:xfrm rot="10800000" flipV="1">
            <a:off x="9391151" y="6028971"/>
            <a:ext cx="258354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  <a:ea typeface="思源黑体 CN Light" panose="020B0300000000000000" pitchFamily="34" charset="-122"/>
              </a:defRPr>
            </a:lvl1pPr>
          </a:lstStyle>
          <a:p>
            <a:pPr algn="r"/>
            <a:r>
              <a:rPr lang="en-US" altLang="zh-CN" sz="1200" dirty="0">
                <a:solidFill>
                  <a:srgbClr val="FF0000"/>
                </a:solidFill>
                <a:ea typeface="Arial" panose="020B0604020202020204" pitchFamily="34" charset="0"/>
              </a:rPr>
              <a:t>mw_dido123@yahoo.co.id</a:t>
            </a:r>
          </a:p>
          <a:p>
            <a:pPr algn="r"/>
            <a:r>
              <a:rPr lang="en-US" altLang="zh-CN" sz="1200" dirty="0">
                <a:solidFill>
                  <a:srgbClr val="FF0000"/>
                </a:solidFill>
                <a:ea typeface="Arial" panose="020B0604020202020204" pitchFamily="34" charset="0"/>
              </a:rPr>
              <a:t>08158744447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463540" y="587375"/>
            <a:ext cx="1927860" cy="6976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INTEGRITAS DAN KOMITMEN MUTU</a:t>
            </a:r>
          </a:p>
        </p:txBody>
      </p:sp>
      <p:sp>
        <p:nvSpPr>
          <p:cNvPr id="27" name="文本框 26"/>
          <p:cNvSpPr txBox="1"/>
          <p:nvPr/>
        </p:nvSpPr>
        <p:spPr>
          <a:xfrm rot="10800000" flipV="1">
            <a:off x="7666990" y="2611755"/>
            <a:ext cx="2943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  <a:ea typeface="思源黑体 CN Light" panose="020B0300000000000000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Gill Sans MT" panose="020B0502020104020203" charset="0"/>
                <a:ea typeface="Arial" panose="020B0604020202020204" pitchFamily="34" charset="0"/>
                <a:cs typeface="Gill Sans MT" panose="020B0502020104020203" charset="0"/>
              </a:rPr>
              <a:t>Pentingnya laporan kegiatan untuk bahan masukan rencana kegiatan tahun 2022</a:t>
            </a:r>
          </a:p>
        </p:txBody>
      </p:sp>
      <p:sp>
        <p:nvSpPr>
          <p:cNvPr id="2" name="文本框 18"/>
          <p:cNvSpPr txBox="1"/>
          <p:nvPr/>
        </p:nvSpPr>
        <p:spPr>
          <a:xfrm rot="10800000" flipV="1">
            <a:off x="619125" y="5844073"/>
            <a:ext cx="5511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ea typeface="Arial" panose="020B0604020202020204" pitchFamily="34" charset="0"/>
              </a:rPr>
              <a:t>Direktorat Pendidikan Masyarakat dan Pendidikan Khusus</a:t>
            </a:r>
          </a:p>
          <a:p>
            <a:r>
              <a:rPr lang="en-US" altLang="zh-CN" sz="1600" dirty="0">
                <a:solidFill>
                  <a:schemeClr val="bg1"/>
                </a:solidFill>
                <a:ea typeface="Arial" panose="020B0604020202020204" pitchFamily="34" charset="0"/>
              </a:rPr>
              <a:t>Direktorat Jenderal PAUD, Dikdas dan Dikmen</a:t>
            </a:r>
          </a:p>
          <a:p>
            <a:r>
              <a:rPr lang="en-US" altLang="zh-CN" sz="1600" dirty="0">
                <a:solidFill>
                  <a:schemeClr val="bg1"/>
                </a:solidFill>
                <a:ea typeface="Arial" panose="020B0604020202020204" pitchFamily="34" charset="0"/>
              </a:rPr>
              <a:t>Kemdikbudristek, 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64160" y="679450"/>
            <a:ext cx="6127750" cy="3412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Potensi TEMUAN ITJEN ________________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Laporan (LPJ) belum diterima sesuai dengan waktu yang ditentunya panduan/juknis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Kelebihan anggaran yang tidak dilaporkan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Dll (kondisi yang ditemukan saat pemeriksaan)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400">
              <a:solidFill>
                <a:srgbClr val="FFC000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557770" y="2580005"/>
            <a:ext cx="309626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ermati masing masing Satuan Pendidikan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64160" y="3314065"/>
            <a:ext cx="6127750" cy="3080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Solusinya_____________________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Laporan (LPJ paling lambat 15 Des), lebih awal lebih baik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Kelebihan anggaran dilaporkan ke Satker Dit.PMPK (a.n.Pak Siswoyo) agar dibuatkan e-billing dan dikembalikan ke Kas Negara)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Antisipatif temuan lain</a:t>
            </a: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74955" y="1483995"/>
            <a:ext cx="6127750" cy="5737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CONTEKS___________________________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Tujuan, realisasi capaiannya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Rumusan tujuan yang jelas telah dicantumkan dalam pedoman/panduan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Realisasi tahapan kegiatan yang direncanakan </a:t>
            </a:r>
          </a:p>
          <a:p>
            <a:pPr marL="342900" indent="-342900"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Kegiatan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Jenis kegiatan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Pembelajaran  (BDR/PTM)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Ekstrakurikuler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Adaptasi kegiatan di masa pandemi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dll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7054215" y="5866765"/>
            <a:ext cx="4425315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Catatan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;</a:t>
            </a:r>
          </a:p>
          <a:p>
            <a:pPr algn="r"/>
            <a:r>
              <a:rPr lang="en-US" altLang="zh-CN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Terjadi koordinasi dan sinkronisasi kegiatan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52755" y="506730"/>
            <a:ext cx="5205730" cy="5886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  <a:sym typeface="+mn-ea"/>
              </a:rPr>
              <a:t>“Suatu pendapat berdasarkan pengamatan dan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  <a:sym typeface="+mn-ea"/>
              </a:rPr>
              <a:t> wawancara mendalam”</a:t>
            </a:r>
            <a:endParaRPr lang="en-US"/>
          </a:p>
        </p:txBody>
      </p:sp>
      <p:sp>
        <p:nvSpPr>
          <p:cNvPr id="5" name="文本框 2"/>
          <p:cNvSpPr txBox="1"/>
          <p:nvPr/>
        </p:nvSpPr>
        <p:spPr>
          <a:xfrm rot="10800000" flipV="1">
            <a:off x="7557770" y="2580005"/>
            <a:ext cx="309626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Setiap satuan pendidikan dapat mengembangkan dimensi dari 4 lingkup evaluasinya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74955" y="1483995"/>
            <a:ext cx="6127750" cy="5073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INPUT_____________________________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Kemampuan, Persepsi, Sikap dan Perilaku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Perlunya ditemukenali dengan baik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Sumber daya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KS dan Guru Pembimbing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Tempat tinggal./lingkungan masyarakat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Sistem dan lingkungan sekolah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Program Kegiatan dan Anggaran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Bimbingan khusus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Waktu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dll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8781509" y="2714530"/>
            <a:ext cx="72634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586345" y="2514600"/>
            <a:ext cx="31718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Menelaah input untuk proses yang berlangsung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52095" y="886460"/>
            <a:ext cx="6127750" cy="440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PROCESS____________________________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Aktivitas kegiatan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Pembelajaran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pendampingan / Pembimbingan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Adaptasi lingkungan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Kegiatan lainnya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rgbClr val="FFC000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Sumber Pendukung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Realisasi pemanfatan sumber daya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(man, money, proses)</a:t>
            </a:r>
          </a:p>
          <a:p>
            <a:pPr marL="342900" indent="-342900"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093710" y="2627630"/>
            <a:ext cx="25647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Memaksimalkan sumber daya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74955" y="1483995"/>
            <a:ext cx="6127750" cy="3135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PRODUCT__________________________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</a:rPr>
              <a:t>Peserta Didik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Ketercapaian hasil  pembelajaran</a:t>
            </a:r>
          </a:p>
          <a:p>
            <a:pPr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   (numerik, literacy, karakter)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Dampak Pengiring yang diperoleh siswa ADEM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960995" y="2329815"/>
            <a:ext cx="24015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/>
              <a:t>Targat Capaian Pembelajaran dan dampak pengiring yang dihasilkan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40" name="任意多边形: 形状 39"/>
          <p:cNvSpPr/>
          <p:nvPr/>
        </p:nvSpPr>
        <p:spPr>
          <a:xfrm rot="13500000" flipH="1">
            <a:off x="-1485931" y="998205"/>
            <a:ext cx="5528085" cy="3265258"/>
          </a:xfrm>
          <a:custGeom>
            <a:avLst/>
            <a:gdLst>
              <a:gd name="connsiteX0" fmla="*/ 0 w 5528085"/>
              <a:gd name="connsiteY0" fmla="*/ 2589149 h 3265258"/>
              <a:gd name="connsiteX1" fmla="*/ 676109 w 5528085"/>
              <a:gd name="connsiteY1" fmla="*/ 3265258 h 3265258"/>
              <a:gd name="connsiteX2" fmla="*/ 3895456 w 5528085"/>
              <a:gd name="connsiteY2" fmla="*/ 3265258 h 3265258"/>
              <a:gd name="connsiteX3" fmla="*/ 5528085 w 5528085"/>
              <a:gd name="connsiteY3" fmla="*/ 1632629 h 3265258"/>
              <a:gd name="connsiteX4" fmla="*/ 3895456 w 5528085"/>
              <a:gd name="connsiteY4" fmla="*/ 0 h 3265258"/>
              <a:gd name="connsiteX5" fmla="*/ 2589149 w 5528085"/>
              <a:gd name="connsiteY5" fmla="*/ 0 h 326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8085" h="3265258">
                <a:moveTo>
                  <a:pt x="0" y="2589149"/>
                </a:moveTo>
                <a:lnTo>
                  <a:pt x="676109" y="3265258"/>
                </a:lnTo>
                <a:lnTo>
                  <a:pt x="3895456" y="3265258"/>
                </a:lnTo>
                <a:cubicBezTo>
                  <a:pt x="4797132" y="3265258"/>
                  <a:pt x="5528085" y="2534305"/>
                  <a:pt x="5528085" y="1632629"/>
                </a:cubicBezTo>
                <a:cubicBezTo>
                  <a:pt x="5528085" y="730953"/>
                  <a:pt x="4797132" y="0"/>
                  <a:pt x="3895456" y="0"/>
                </a:cubicBezTo>
                <a:lnTo>
                  <a:pt x="2589149" y="0"/>
                </a:lnTo>
                <a:close/>
              </a:path>
            </a:pathLst>
          </a:custGeom>
          <a:solidFill>
            <a:schemeClr val="accent4"/>
          </a:solidFill>
          <a:ln w="63500">
            <a:noFill/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任意多边形: 形状 38"/>
          <p:cNvSpPr/>
          <p:nvPr/>
        </p:nvSpPr>
        <p:spPr>
          <a:xfrm rot="13500000" flipH="1">
            <a:off x="-1437455" y="1076426"/>
            <a:ext cx="5409542" cy="3023724"/>
          </a:xfrm>
          <a:custGeom>
            <a:avLst/>
            <a:gdLst>
              <a:gd name="connsiteX0" fmla="*/ 0 w 5409542"/>
              <a:gd name="connsiteY0" fmla="*/ 2468381 h 3023724"/>
              <a:gd name="connsiteX1" fmla="*/ 555342 w 5409542"/>
              <a:gd name="connsiteY1" fmla="*/ 3023724 h 3023724"/>
              <a:gd name="connsiteX2" fmla="*/ 3897680 w 5409542"/>
              <a:gd name="connsiteY2" fmla="*/ 3023724 h 3023724"/>
              <a:gd name="connsiteX3" fmla="*/ 5409542 w 5409542"/>
              <a:gd name="connsiteY3" fmla="*/ 1511862 h 3023724"/>
              <a:gd name="connsiteX4" fmla="*/ 3897680 w 5409542"/>
              <a:gd name="connsiteY4" fmla="*/ 0 h 3023724"/>
              <a:gd name="connsiteX5" fmla="*/ 2468381 w 5409542"/>
              <a:gd name="connsiteY5" fmla="*/ 0 h 302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9542" h="3023724">
                <a:moveTo>
                  <a:pt x="0" y="2468381"/>
                </a:moveTo>
                <a:lnTo>
                  <a:pt x="555342" y="3023724"/>
                </a:lnTo>
                <a:lnTo>
                  <a:pt x="3897680" y="3023724"/>
                </a:lnTo>
                <a:cubicBezTo>
                  <a:pt x="4732658" y="3023724"/>
                  <a:pt x="5409542" y="2346840"/>
                  <a:pt x="5409542" y="1511862"/>
                </a:cubicBezTo>
                <a:cubicBezTo>
                  <a:pt x="5409542" y="676884"/>
                  <a:pt x="4732658" y="0"/>
                  <a:pt x="3897680" y="0"/>
                </a:cubicBezTo>
                <a:lnTo>
                  <a:pt x="2468381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07</a:t>
            </a: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flipH="1">
            <a:off x="853041" y="2201953"/>
            <a:ext cx="2453348" cy="2453347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 rot="10800000" flipV="1">
            <a:off x="629920" y="3136900"/>
            <a:ext cx="2898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 panose="020B0604020202020204" pitchFamily="34" charset="0"/>
              </a:rPr>
              <a:t>Masukan u/ Rencana kegiatan tahun 2022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6508750" y="770890"/>
            <a:ext cx="272034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uFillTx/>
                <a:ea typeface="Arial" panose="020B0604020202020204" pitchFamily="34" charset="0"/>
                <a:cs typeface="Arial" panose="020B0604020202020204" pitchFamily="34" charset="0"/>
              </a:rPr>
              <a:t>Kemitraan dan Fasilitasi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576251" y="3429000"/>
            <a:ext cx="0" cy="24384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576251" y="2451100"/>
            <a:ext cx="0" cy="977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4683880" y="2451100"/>
            <a:ext cx="1218076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683760" y="5220970"/>
            <a:ext cx="262763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uFillTx/>
                <a:ea typeface="Arial" panose="020B0604020202020204" pitchFamily="34" charset="0"/>
                <a:cs typeface="Arial" panose="020B0604020202020204" pitchFamily="34" charset="0"/>
              </a:rPr>
              <a:t>Tujuan dan Prinsip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401072" y="991800"/>
            <a:ext cx="0" cy="2437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401072" y="3429000"/>
            <a:ext cx="0" cy="9779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6508701" y="3481389"/>
            <a:ext cx="1218076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8161626" y="5436862"/>
            <a:ext cx="2626616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uFillTx/>
                <a:ea typeface="Arial" panose="020B0604020202020204" pitchFamily="34" charset="0"/>
                <a:cs typeface="Arial" panose="020B0604020202020204" pitchFamily="34" charset="0"/>
              </a:rPr>
              <a:t>Program kegiatan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053997" y="3429000"/>
            <a:ext cx="0" cy="24384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053997" y="2451100"/>
            <a:ext cx="0" cy="977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8161626" y="2451100"/>
            <a:ext cx="1218076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9986447" y="991800"/>
            <a:ext cx="2205549" cy="13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uFillTx/>
                <a:ea typeface="Arial" panose="020B0604020202020204" pitchFamily="34" charset="0"/>
                <a:cs typeface="Arial" panose="020B0604020202020204" pitchFamily="34" charset="0"/>
              </a:rPr>
              <a:t>Publikasi, Desiminasi. Advokasi 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9878818" y="991800"/>
            <a:ext cx="0" cy="2437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9878818" y="3429000"/>
            <a:ext cx="0" cy="9779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9986447" y="3481389"/>
            <a:ext cx="1218076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1697449" y="2327815"/>
            <a:ext cx="72634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1" name="文本框 33"/>
          <p:cNvSpPr txBox="1"/>
          <p:nvPr/>
        </p:nvSpPr>
        <p:spPr>
          <a:xfrm>
            <a:off x="170815" y="5415280"/>
            <a:ext cx="3717925" cy="9759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tx1"/>
                </a:solidFill>
                <a:uFillTx/>
                <a:latin typeface="Gill Sans MT" panose="020B0502020104020203" charset="0"/>
                <a:ea typeface="Arial" panose="020B0604020202020204" pitchFamily="34" charset="0"/>
                <a:cs typeface="Gill Sans MT" panose="020B0502020104020203" charset="0"/>
              </a:rPr>
              <a:t>“Keberpihakan Pemerintah untuk hadir memberikan layanan yang terbaik”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765192"/>
            <a:ext cx="4878992" cy="3327616"/>
            <a:chOff x="0" y="1765192"/>
            <a:chExt cx="4878992" cy="3327616"/>
          </a:xfrm>
        </p:grpSpPr>
        <p:sp>
          <p:nvSpPr>
            <p:cNvPr id="43" name="任意多边形: 形状 42"/>
            <p:cNvSpPr/>
            <p:nvPr/>
          </p:nvSpPr>
          <p:spPr>
            <a:xfrm>
              <a:off x="1" y="1765192"/>
              <a:ext cx="4878991" cy="3327616"/>
            </a:xfrm>
            <a:custGeom>
              <a:avLst/>
              <a:gdLst>
                <a:gd name="connsiteX0" fmla="*/ 0 w 3938319"/>
                <a:gd name="connsiteY0" fmla="*/ 0 h 2686050"/>
                <a:gd name="connsiteX1" fmla="*/ 2595294 w 3938319"/>
                <a:gd name="connsiteY1" fmla="*/ 0 h 2686050"/>
                <a:gd name="connsiteX2" fmla="*/ 3938319 w 3938319"/>
                <a:gd name="connsiteY2" fmla="*/ 1343025 h 2686050"/>
                <a:gd name="connsiteX3" fmla="*/ 2595294 w 3938319"/>
                <a:gd name="connsiteY3" fmla="*/ 2686050 h 2686050"/>
                <a:gd name="connsiteX4" fmla="*/ 0 w 3938319"/>
                <a:gd name="connsiteY4" fmla="*/ 268605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8319" h="2686050">
                  <a:moveTo>
                    <a:pt x="0" y="0"/>
                  </a:moveTo>
                  <a:lnTo>
                    <a:pt x="2595294" y="0"/>
                  </a:lnTo>
                  <a:cubicBezTo>
                    <a:pt x="3337026" y="0"/>
                    <a:pt x="3938319" y="601293"/>
                    <a:pt x="3938319" y="1343025"/>
                  </a:cubicBezTo>
                  <a:cubicBezTo>
                    <a:pt x="3938319" y="2084757"/>
                    <a:pt x="3337026" y="2686050"/>
                    <a:pt x="2595294" y="2686050"/>
                  </a:cubicBezTo>
                  <a:lnTo>
                    <a:pt x="0" y="2686050"/>
                  </a:lnTo>
                  <a:close/>
                </a:path>
              </a:pathLst>
            </a:custGeom>
            <a:solidFill>
              <a:schemeClr val="accent4"/>
            </a:solidFill>
            <a:ln w="63500"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0" y="1887127"/>
              <a:ext cx="4725590" cy="3083746"/>
            </a:xfrm>
            <a:custGeom>
              <a:avLst/>
              <a:gdLst>
                <a:gd name="connsiteX0" fmla="*/ 0 w 3814494"/>
                <a:gd name="connsiteY0" fmla="*/ 0 h 2489198"/>
                <a:gd name="connsiteX1" fmla="*/ 2569895 w 3814494"/>
                <a:gd name="connsiteY1" fmla="*/ 0 h 2489198"/>
                <a:gd name="connsiteX2" fmla="*/ 3814494 w 3814494"/>
                <a:gd name="connsiteY2" fmla="*/ 1244599 h 2489198"/>
                <a:gd name="connsiteX3" fmla="*/ 2569895 w 3814494"/>
                <a:gd name="connsiteY3" fmla="*/ 2489198 h 2489198"/>
                <a:gd name="connsiteX4" fmla="*/ 0 w 3814494"/>
                <a:gd name="connsiteY4" fmla="*/ 2489198 h 248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4494" h="2489198">
                  <a:moveTo>
                    <a:pt x="0" y="0"/>
                  </a:moveTo>
                  <a:lnTo>
                    <a:pt x="2569895" y="0"/>
                  </a:lnTo>
                  <a:cubicBezTo>
                    <a:pt x="3257268" y="0"/>
                    <a:pt x="3814494" y="557226"/>
                    <a:pt x="3814494" y="1244599"/>
                  </a:cubicBezTo>
                  <a:cubicBezTo>
                    <a:pt x="3814494" y="1931972"/>
                    <a:pt x="3257268" y="2489198"/>
                    <a:pt x="2569895" y="2489198"/>
                  </a:cubicBezTo>
                  <a:lnTo>
                    <a:pt x="0" y="2489198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 flipH="1">
            <a:off x="1844659" y="2071995"/>
            <a:ext cx="2722529" cy="2722526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41" name="文本框 40"/>
          <p:cNvSpPr txBox="1"/>
          <p:nvPr/>
        </p:nvSpPr>
        <p:spPr>
          <a:xfrm rot="10800000" flipV="1">
            <a:off x="2112372" y="3079645"/>
            <a:ext cx="23201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2000" b="1" dirty="0">
                <a:latin typeface="+mn-lt"/>
                <a:ea typeface="Arial" panose="020B0604020202020204" pitchFamily="34" charset="0"/>
              </a:rPr>
              <a:t>menjadi </a:t>
            </a:r>
          </a:p>
          <a:p>
            <a:r>
              <a:rPr lang="en-US" altLang="zh-CN" sz="2000" b="1" dirty="0">
                <a:latin typeface="+mn-lt"/>
                <a:ea typeface="Arial" panose="020B0604020202020204" pitchFamily="34" charset="0"/>
              </a:rPr>
              <a:t>bagian solusi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401310" y="1765300"/>
            <a:ext cx="6790690" cy="158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  <a:latin typeface="+mj-lt"/>
                <a:ea typeface="思源黑体 CN Normal" panose="020B0400000000000000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zh-CN" sz="3600" dirty="0">
                <a:ea typeface="Arial" panose="020B0604020202020204" pitchFamily="34" charset="0"/>
              </a:rPr>
              <a:t>Terima kasih dan 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ea typeface="Arial" panose="020B0604020202020204" pitchFamily="34" charset="0"/>
              </a:rPr>
              <a:t>Semoga Program ADEM semakin berkualitas</a:t>
            </a:r>
            <a:endParaRPr lang="zh-CN" altLang="en-US" sz="3600" dirty="0">
              <a:ea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 rot="10800000" flipV="1">
            <a:off x="5401310" y="5196205"/>
            <a:ext cx="603504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zh-CN"/>
            </a:defPPr>
            <a:lvl1pPr>
              <a:defRPr sz="1000">
                <a:solidFill>
                  <a:prstClr val="black">
                    <a:lumMod val="65000"/>
                    <a:lumOff val="35000"/>
                  </a:prstClr>
                </a:solidFill>
                <a:ea typeface="思源黑体 CN Light" panose="020B0300000000000000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tx1"/>
                </a:solidFill>
                <a:latin typeface="Gill Sans MT" panose="020B0502020104020203" charset="0"/>
                <a:ea typeface="Arial" panose="020B0604020202020204" pitchFamily="34" charset="0"/>
                <a:cs typeface="Gill Sans MT" panose="020B0502020104020203" charset="0"/>
              </a:rPr>
              <a:t>Mengakhirinya dengan tetap pada prinsip integritas dan komitmen mutu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9069070" y="267335"/>
            <a:ext cx="1927860" cy="6976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INTEGRITAS DAN KOMITMEN MUTU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任意多边形 1"/>
          <p:cNvSpPr/>
          <p:nvPr/>
        </p:nvSpPr>
        <p:spPr>
          <a:xfrm>
            <a:off x="0" y="406400"/>
            <a:ext cx="6270625" cy="342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14188" y="0"/>
              </a:cxn>
              <a:cxn ang="0">
                <a:pos x="1721471" y="212834"/>
              </a:cxn>
              <a:cxn ang="0">
                <a:pos x="0" y="212834"/>
              </a:cxn>
              <a:cxn ang="0">
                <a:pos x="0" y="0"/>
              </a:cxn>
            </a:cxnLst>
            <a:rect l="0" t="0" r="0" b="0"/>
            <a:pathLst>
              <a:path w="8440540" h="552450">
                <a:moveTo>
                  <a:pt x="0" y="0"/>
                </a:moveTo>
                <a:lnTo>
                  <a:pt x="8440540" y="0"/>
                </a:lnTo>
                <a:lnTo>
                  <a:pt x="7590760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solidFill>
            <a:srgbClr val="F63357"/>
          </a:solidFill>
          <a:ln w="9525">
            <a:noFill/>
          </a:ln>
        </p:spPr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39" name="文本框 2"/>
          <p:cNvSpPr txBox="1"/>
          <p:nvPr/>
        </p:nvSpPr>
        <p:spPr>
          <a:xfrm>
            <a:off x="485775" y="193675"/>
            <a:ext cx="31273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4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</a:rPr>
              <a:t>Rasional</a:t>
            </a:r>
          </a:p>
        </p:txBody>
      </p:sp>
      <p:grpSp>
        <p:nvGrpSpPr>
          <p:cNvPr id="14347" name="组合 52"/>
          <p:cNvGrpSpPr/>
          <p:nvPr/>
        </p:nvGrpSpPr>
        <p:grpSpPr>
          <a:xfrm>
            <a:off x="485775" y="4392930"/>
            <a:ext cx="5856605" cy="1014730"/>
            <a:chOff x="0" y="-175924"/>
            <a:chExt cx="5857283" cy="1014895"/>
          </a:xfrm>
        </p:grpSpPr>
        <p:sp>
          <p:nvSpPr>
            <p:cNvPr id="16395" name="矩形 11"/>
            <p:cNvSpPr/>
            <p:nvPr/>
          </p:nvSpPr>
          <p:spPr>
            <a:xfrm>
              <a:off x="0" y="22229"/>
              <a:ext cx="323887" cy="323903"/>
            </a:xfrm>
            <a:prstGeom prst="rect">
              <a:avLst/>
            </a:prstGeom>
            <a:solidFill>
              <a:srgbClr val="F63357"/>
            </a:solidFill>
            <a:ln w="9525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6396" name="文本框 60"/>
            <p:cNvSpPr txBox="1"/>
            <p:nvPr/>
          </p:nvSpPr>
          <p:spPr>
            <a:xfrm>
              <a:off x="411528" y="-175924"/>
              <a:ext cx="5445755" cy="10148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altLang="zh-CN" sz="2000" i="1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Kolaborasi dan Dukungan Pemerintah Daerah, dan berbagai pihak sangat menentukan kualitas program ADEM</a:t>
              </a:r>
            </a:p>
          </p:txBody>
        </p:sp>
      </p:grpSp>
      <p:sp>
        <p:nvSpPr>
          <p:cNvPr id="16406" name="文本框 30"/>
          <p:cNvSpPr txBox="1"/>
          <p:nvPr/>
        </p:nvSpPr>
        <p:spPr>
          <a:xfrm>
            <a:off x="8315960" y="1439545"/>
            <a:ext cx="3441700" cy="14198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bg1"/>
                </a:solidFill>
                <a:uFillTx/>
                <a:latin typeface="Gill Sans MT" panose="020B0502020104020203" charset="0"/>
                <a:ea typeface="Arial" panose="020B0604020202020204" pitchFamily="34" charset="0"/>
              </a:rPr>
              <a:t>Membingkai semangat NKRI melalui “Program Afirmasi Pendidikan Menengah”</a:t>
            </a:r>
          </a:p>
        </p:txBody>
      </p:sp>
      <p:sp>
        <p:nvSpPr>
          <p:cNvPr id="16411" name="文本框 33"/>
          <p:cNvSpPr txBox="1"/>
          <p:nvPr/>
        </p:nvSpPr>
        <p:spPr>
          <a:xfrm>
            <a:off x="8293735" y="3263900"/>
            <a:ext cx="3717925" cy="9759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bg1"/>
                </a:solidFill>
                <a:uFillTx/>
                <a:latin typeface="Gill Sans MT" panose="020B0502020104020203" charset="0"/>
                <a:ea typeface="Arial" panose="020B0604020202020204" pitchFamily="34" charset="0"/>
                <a:cs typeface="Gill Sans MT" panose="020B0502020104020203" charset="0"/>
              </a:rPr>
              <a:t>Keberpihakan Pemerintah untuk hadir memberikan layanan yang terbaik</a:t>
            </a:r>
          </a:p>
        </p:txBody>
      </p:sp>
      <p:sp>
        <p:nvSpPr>
          <p:cNvPr id="16416" name="文本框 36"/>
          <p:cNvSpPr txBox="1"/>
          <p:nvPr/>
        </p:nvSpPr>
        <p:spPr>
          <a:xfrm>
            <a:off x="8315960" y="4817110"/>
            <a:ext cx="3717925" cy="1751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rgbClr val="FFFF00"/>
                </a:solidFill>
                <a:latin typeface="Gill Sans MT" panose="020B0502020104020203" charset="0"/>
                <a:ea typeface="Arial" panose="020B0604020202020204" pitchFamily="34" charset="0"/>
                <a:cs typeface="Gill Sans MT" panose="020B0502020104020203" charset="0"/>
              </a:rPr>
              <a:t>Dit.PMPK, Ditjen PAUD, Dikdas, dan Dikmen,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rgbClr val="FFFF00"/>
                </a:solidFill>
                <a:latin typeface="Gill Sans MT" panose="020B0502020104020203" charset="0"/>
                <a:ea typeface="Arial" panose="020B0604020202020204" pitchFamily="34" charset="0"/>
                <a:cs typeface="Gill Sans MT" panose="020B0502020104020203" charset="0"/>
              </a:rPr>
              <a:t>untuk menyusun NSPK, dan pengembangan program secara berkelanjutan</a:t>
            </a:r>
          </a:p>
        </p:txBody>
      </p:sp>
      <p:grpSp>
        <p:nvGrpSpPr>
          <p:cNvPr id="14371" name="组合 72"/>
          <p:cNvGrpSpPr/>
          <p:nvPr/>
        </p:nvGrpSpPr>
        <p:grpSpPr>
          <a:xfrm>
            <a:off x="6837363" y="3263900"/>
            <a:ext cx="1146175" cy="1147763"/>
            <a:chOff x="0" y="0"/>
            <a:chExt cx="1146175" cy="1147763"/>
          </a:xfrm>
        </p:grpSpPr>
        <p:sp>
          <p:nvSpPr>
            <p:cNvPr id="16419" name="椭圆 23"/>
            <p:cNvSpPr/>
            <p:nvPr/>
          </p:nvSpPr>
          <p:spPr>
            <a:xfrm>
              <a:off x="0" y="0"/>
              <a:ext cx="1146175" cy="1147763"/>
            </a:xfrm>
            <a:prstGeom prst="ellipse">
              <a:avLst/>
            </a:prstGeom>
            <a:solidFill>
              <a:srgbClr val="AFABAB"/>
            </a:solidFill>
            <a:ln w="9525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6420" name="组合 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8589" y="302260"/>
              <a:ext cx="347472" cy="5425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374" name="组合 73"/>
          <p:cNvGrpSpPr/>
          <p:nvPr/>
        </p:nvGrpSpPr>
        <p:grpSpPr>
          <a:xfrm>
            <a:off x="6837363" y="4953000"/>
            <a:ext cx="1146175" cy="1146175"/>
            <a:chOff x="0" y="0"/>
            <a:chExt cx="1146175" cy="1146175"/>
          </a:xfrm>
        </p:grpSpPr>
        <p:sp>
          <p:nvSpPr>
            <p:cNvPr id="16422" name="椭圆 26"/>
            <p:cNvSpPr/>
            <p:nvPr/>
          </p:nvSpPr>
          <p:spPr>
            <a:xfrm>
              <a:off x="0" y="0"/>
              <a:ext cx="1146175" cy="1146175"/>
            </a:xfrm>
            <a:prstGeom prst="ellipse">
              <a:avLst/>
            </a:prstGeom>
            <a:solidFill>
              <a:srgbClr val="F63357"/>
            </a:solidFill>
            <a:ln w="9525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6423" name="组合 5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9821" y="356616"/>
              <a:ext cx="445008" cy="42062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377" name="组合 65"/>
          <p:cNvGrpSpPr/>
          <p:nvPr/>
        </p:nvGrpSpPr>
        <p:grpSpPr>
          <a:xfrm>
            <a:off x="6837363" y="1576388"/>
            <a:ext cx="1146175" cy="1146175"/>
            <a:chOff x="0" y="0"/>
            <a:chExt cx="1146175" cy="1146175"/>
          </a:xfrm>
        </p:grpSpPr>
        <p:sp>
          <p:nvSpPr>
            <p:cNvPr id="16425" name="椭圆 20"/>
            <p:cNvSpPr/>
            <p:nvPr/>
          </p:nvSpPr>
          <p:spPr>
            <a:xfrm>
              <a:off x="0" y="0"/>
              <a:ext cx="1146175" cy="1146175"/>
            </a:xfrm>
            <a:prstGeom prst="ellipse">
              <a:avLst/>
            </a:prstGeom>
            <a:solidFill>
              <a:srgbClr val="F63357"/>
            </a:solidFill>
            <a:ln w="9525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6426" name="组合 62"/>
            <p:cNvGrpSpPr/>
            <p:nvPr/>
          </p:nvGrpSpPr>
          <p:grpSpPr>
            <a:xfrm>
              <a:off x="326361" y="343229"/>
              <a:ext cx="493452" cy="492553"/>
              <a:chOff x="0" y="0"/>
              <a:chExt cx="694663" cy="693397"/>
            </a:xfrm>
          </p:grpSpPr>
          <p:sp>
            <p:nvSpPr>
              <p:cNvPr id="16427" name="Freeform 118"/>
              <p:cNvSpPr>
                <a:spLocks noEditPoints="1"/>
              </p:cNvSpPr>
              <p:nvPr/>
            </p:nvSpPr>
            <p:spPr>
              <a:xfrm>
                <a:off x="0" y="0"/>
                <a:ext cx="694663" cy="693397"/>
              </a:xfrm>
              <a:custGeom>
                <a:avLst/>
                <a:gdLst/>
                <a:ahLst/>
                <a:cxnLst>
                  <a:cxn ang="0">
                    <a:pos x="941373163" y="2072411205"/>
                  </a:cxn>
                  <a:cxn ang="0">
                    <a:pos x="663445084" y="1670435216"/>
                  </a:cxn>
                  <a:cxn ang="0">
                    <a:pos x="233101356" y="1661501752"/>
                  </a:cxn>
                  <a:cxn ang="0">
                    <a:pos x="331722542" y="1214861432"/>
                  </a:cxn>
                  <a:cxn ang="0">
                    <a:pos x="0" y="893280640"/>
                  </a:cxn>
                  <a:cxn ang="0">
                    <a:pos x="412411243" y="652095047"/>
                  </a:cxn>
                  <a:cxn ang="0">
                    <a:pos x="403446497" y="196521263"/>
                  </a:cxn>
                  <a:cxn ang="0">
                    <a:pos x="860684463" y="303716852"/>
                  </a:cxn>
                  <a:cxn ang="0">
                    <a:pos x="941373163" y="0"/>
                  </a:cxn>
                  <a:cxn ang="0">
                    <a:pos x="1255163220" y="303716852"/>
                  </a:cxn>
                  <a:cxn ang="0">
                    <a:pos x="1703436440" y="196521263"/>
                  </a:cxn>
                  <a:cxn ang="0">
                    <a:pos x="1694471694" y="625297644"/>
                  </a:cxn>
                  <a:cxn ang="0">
                    <a:pos x="2079985705" y="893280640"/>
                  </a:cxn>
                  <a:cxn ang="0">
                    <a:pos x="1793089886" y="1205927968"/>
                  </a:cxn>
                  <a:cxn ang="0">
                    <a:pos x="1873781581" y="1661501752"/>
                  </a:cxn>
                  <a:cxn ang="0">
                    <a:pos x="1434473107" y="1679368680"/>
                  </a:cxn>
                  <a:cxn ang="0">
                    <a:pos x="1174474519" y="2072411205"/>
                  </a:cxn>
                  <a:cxn ang="0">
                    <a:pos x="1120683050" y="2000949471"/>
                  </a:cxn>
                  <a:cxn ang="0">
                    <a:pos x="1210336496" y="1697232619"/>
                  </a:cxn>
                  <a:cxn ang="0">
                    <a:pos x="1434473107" y="1598973482"/>
                  </a:cxn>
                  <a:cxn ang="0">
                    <a:pos x="1784125140" y="1652568288"/>
                  </a:cxn>
                  <a:cxn ang="0">
                    <a:pos x="1631712485" y="1393518755"/>
                  </a:cxn>
                  <a:cxn ang="0">
                    <a:pos x="1730333671" y="1143399698"/>
                  </a:cxn>
                  <a:cxn ang="0">
                    <a:pos x="2008261750" y="946878435"/>
                  </a:cxn>
                  <a:cxn ang="0">
                    <a:pos x="1712401186" y="866483237"/>
                  </a:cxn>
                  <a:cxn ang="0">
                    <a:pos x="1604815253" y="625297644"/>
                  </a:cxn>
                  <a:cxn ang="0">
                    <a:pos x="1694471694" y="285849924"/>
                  </a:cxn>
                  <a:cxn ang="0">
                    <a:pos x="1416540621" y="446640320"/>
                  </a:cxn>
                  <a:cxn ang="0">
                    <a:pos x="1228265988" y="366245122"/>
                  </a:cxn>
                  <a:cxn ang="0">
                    <a:pos x="1183439265" y="348378194"/>
                  </a:cxn>
                  <a:cxn ang="0">
                    <a:pos x="995164632" y="71461734"/>
                  </a:cxn>
                  <a:cxn ang="0">
                    <a:pos x="905511186" y="375178586"/>
                  </a:cxn>
                  <a:cxn ang="0">
                    <a:pos x="699304067" y="455573784"/>
                  </a:cxn>
                  <a:cxn ang="0">
                    <a:pos x="654477344" y="455573784"/>
                  </a:cxn>
                  <a:cxn ang="0">
                    <a:pos x="322757796" y="375178586"/>
                  </a:cxn>
                  <a:cxn ang="0">
                    <a:pos x="484135197" y="661028511"/>
                  </a:cxn>
                  <a:cxn ang="0">
                    <a:pos x="403446497" y="857549773"/>
                  </a:cxn>
                  <a:cxn ang="0">
                    <a:pos x="358616780" y="893280640"/>
                  </a:cxn>
                  <a:cxn ang="0">
                    <a:pos x="71723955" y="1071937964"/>
                  </a:cxn>
                  <a:cxn ang="0">
                    <a:pos x="394478757" y="1161263637"/>
                  </a:cxn>
                  <a:cxn ang="0">
                    <a:pos x="466202712" y="1357787888"/>
                  </a:cxn>
                  <a:cxn ang="0">
                    <a:pos x="466202712" y="1402449231"/>
                  </a:cxn>
                  <a:cxn ang="0">
                    <a:pos x="412411243" y="1741896950"/>
                  </a:cxn>
                  <a:cxn ang="0">
                    <a:pos x="681374576" y="1590040018"/>
                  </a:cxn>
                  <a:cxn ang="0">
                    <a:pos x="932408418" y="1706166083"/>
                  </a:cxn>
                </a:cxnLst>
                <a:rect l="0" t="0" r="0" b="0"/>
                <a:pathLst>
                  <a:path w="232" h="232">
                    <a:moveTo>
                      <a:pt x="131" y="232"/>
                    </a:moveTo>
                    <a:cubicBezTo>
                      <a:pt x="105" y="232"/>
                      <a:pt x="105" y="232"/>
                      <a:pt x="105" y="232"/>
                    </a:cubicBezTo>
                    <a:cubicBezTo>
                      <a:pt x="97" y="198"/>
                      <a:pt x="97" y="198"/>
                      <a:pt x="97" y="198"/>
                    </a:cubicBezTo>
                    <a:cubicBezTo>
                      <a:pt x="90" y="196"/>
                      <a:pt x="82" y="192"/>
                      <a:pt x="74" y="187"/>
                    </a:cubicBezTo>
                    <a:cubicBezTo>
                      <a:pt x="45" y="205"/>
                      <a:pt x="45" y="205"/>
                      <a:pt x="45" y="205"/>
                    </a:cubicBezTo>
                    <a:cubicBezTo>
                      <a:pt x="26" y="186"/>
                      <a:pt x="26" y="186"/>
                      <a:pt x="26" y="186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41" y="149"/>
                      <a:pt x="39" y="142"/>
                      <a:pt x="37" y="13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40" y="85"/>
                      <a:pt x="42" y="79"/>
                      <a:pt x="46" y="73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2" y="39"/>
                      <a:pt x="89" y="36"/>
                      <a:pt x="96" y="34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46" y="36"/>
                      <a:pt x="152" y="38"/>
                      <a:pt x="158" y="41"/>
                    </a:cubicBezTo>
                    <a:cubicBezTo>
                      <a:pt x="190" y="22"/>
                      <a:pt x="190" y="22"/>
                      <a:pt x="190" y="22"/>
                    </a:cubicBezTo>
                    <a:cubicBezTo>
                      <a:pt x="209" y="41"/>
                      <a:pt x="209" y="41"/>
                      <a:pt x="209" y="41"/>
                    </a:cubicBezTo>
                    <a:cubicBezTo>
                      <a:pt x="189" y="70"/>
                      <a:pt x="189" y="70"/>
                      <a:pt x="189" y="70"/>
                    </a:cubicBezTo>
                    <a:cubicBezTo>
                      <a:pt x="193" y="77"/>
                      <a:pt x="197" y="84"/>
                      <a:pt x="199" y="93"/>
                    </a:cubicBezTo>
                    <a:cubicBezTo>
                      <a:pt x="232" y="100"/>
                      <a:pt x="232" y="100"/>
                      <a:pt x="232" y="100"/>
                    </a:cubicBezTo>
                    <a:cubicBezTo>
                      <a:pt x="232" y="126"/>
                      <a:pt x="232" y="126"/>
                      <a:pt x="232" y="126"/>
                    </a:cubicBezTo>
                    <a:cubicBezTo>
                      <a:pt x="200" y="135"/>
                      <a:pt x="200" y="135"/>
                      <a:pt x="200" y="135"/>
                    </a:cubicBezTo>
                    <a:cubicBezTo>
                      <a:pt x="198" y="142"/>
                      <a:pt x="195" y="150"/>
                      <a:pt x="191" y="158"/>
                    </a:cubicBezTo>
                    <a:cubicBezTo>
                      <a:pt x="209" y="186"/>
                      <a:pt x="209" y="186"/>
                      <a:pt x="209" y="186"/>
                    </a:cubicBezTo>
                    <a:cubicBezTo>
                      <a:pt x="190" y="205"/>
                      <a:pt x="190" y="205"/>
                      <a:pt x="190" y="205"/>
                    </a:cubicBezTo>
                    <a:cubicBezTo>
                      <a:pt x="160" y="188"/>
                      <a:pt x="160" y="188"/>
                      <a:pt x="160" y="188"/>
                    </a:cubicBezTo>
                    <a:cubicBezTo>
                      <a:pt x="153" y="192"/>
                      <a:pt x="146" y="196"/>
                      <a:pt x="139" y="198"/>
                    </a:cubicBezTo>
                    <a:lnTo>
                      <a:pt x="131" y="232"/>
                    </a:lnTo>
                    <a:close/>
                    <a:moveTo>
                      <a:pt x="111" y="224"/>
                    </a:move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35" y="190"/>
                      <a:pt x="135" y="190"/>
                      <a:pt x="135" y="190"/>
                    </a:cubicBezTo>
                    <a:cubicBezTo>
                      <a:pt x="142" y="189"/>
                      <a:pt x="150" y="185"/>
                      <a:pt x="158" y="180"/>
                    </a:cubicBezTo>
                    <a:cubicBezTo>
                      <a:pt x="160" y="179"/>
                      <a:pt x="160" y="179"/>
                      <a:pt x="160" y="179"/>
                    </a:cubicBez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99" y="185"/>
                      <a:pt x="199" y="185"/>
                      <a:pt x="199" y="185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82" y="156"/>
                      <a:pt x="182" y="156"/>
                      <a:pt x="182" y="156"/>
                    </a:cubicBezTo>
                    <a:cubicBezTo>
                      <a:pt x="186" y="149"/>
                      <a:pt x="189" y="142"/>
                      <a:pt x="191" y="131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224" y="120"/>
                      <a:pt x="224" y="120"/>
                      <a:pt x="224" y="120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192" y="99"/>
                      <a:pt x="192" y="99"/>
                      <a:pt x="192" y="99"/>
                    </a:cubicBezTo>
                    <a:cubicBezTo>
                      <a:pt x="191" y="97"/>
                      <a:pt x="191" y="97"/>
                      <a:pt x="191" y="97"/>
                    </a:cubicBezTo>
                    <a:cubicBezTo>
                      <a:pt x="189" y="87"/>
                      <a:pt x="185" y="79"/>
                      <a:pt x="181" y="73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89" y="32"/>
                      <a:pt x="189" y="32"/>
                      <a:pt x="189" y="32"/>
                    </a:cubicBezTo>
                    <a:cubicBezTo>
                      <a:pt x="160" y="49"/>
                      <a:pt x="160" y="49"/>
                      <a:pt x="160" y="49"/>
                    </a:cubicBezTo>
                    <a:cubicBezTo>
                      <a:pt x="158" y="50"/>
                      <a:pt x="158" y="50"/>
                      <a:pt x="158" y="50"/>
                    </a:cubicBezTo>
                    <a:cubicBezTo>
                      <a:pt x="156" y="49"/>
                      <a:pt x="156" y="49"/>
                      <a:pt x="156" y="49"/>
                    </a:cubicBezTo>
                    <a:cubicBezTo>
                      <a:pt x="150" y="46"/>
                      <a:pt x="143" y="43"/>
                      <a:pt x="137" y="41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91" y="44"/>
                      <a:pt x="84" y="47"/>
                      <a:pt x="78" y="51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49" y="82"/>
                      <a:pt x="46" y="89"/>
                      <a:pt x="45" y="96"/>
                    </a:cubicBezTo>
                    <a:cubicBezTo>
                      <a:pt x="44" y="98"/>
                      <a:pt x="44" y="98"/>
                      <a:pt x="44" y="98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132"/>
                      <a:pt x="44" y="132"/>
                      <a:pt x="44" y="132"/>
                    </a:cubicBezTo>
                    <a:cubicBezTo>
                      <a:pt x="45" y="138"/>
                      <a:pt x="48" y="145"/>
                      <a:pt x="52" y="152"/>
                    </a:cubicBezTo>
                    <a:cubicBezTo>
                      <a:pt x="52" y="153"/>
                      <a:pt x="52" y="153"/>
                      <a:pt x="52" y="153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36" y="185"/>
                      <a:pt x="36" y="185"/>
                      <a:pt x="36" y="185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74" y="177"/>
                      <a:pt x="74" y="177"/>
                      <a:pt x="74" y="177"/>
                    </a:cubicBezTo>
                    <a:cubicBezTo>
                      <a:pt x="76" y="178"/>
                      <a:pt x="76" y="178"/>
                      <a:pt x="76" y="178"/>
                    </a:cubicBezTo>
                    <a:cubicBezTo>
                      <a:pt x="85" y="184"/>
                      <a:pt x="94" y="188"/>
                      <a:pt x="101" y="190"/>
                    </a:cubicBezTo>
                    <a:cubicBezTo>
                      <a:pt x="104" y="191"/>
                      <a:pt x="104" y="191"/>
                      <a:pt x="104" y="191"/>
                    </a:cubicBezTo>
                    <a:lnTo>
                      <a:pt x="111" y="2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428" name="Freeform 119"/>
              <p:cNvSpPr>
                <a:spLocks noEditPoints="1"/>
              </p:cNvSpPr>
              <p:nvPr/>
            </p:nvSpPr>
            <p:spPr>
              <a:xfrm>
                <a:off x="232820" y="223964"/>
                <a:ext cx="240412" cy="239146"/>
              </a:xfrm>
              <a:custGeom>
                <a:avLst/>
                <a:gdLst/>
                <a:ahLst/>
                <a:cxnLst>
                  <a:cxn ang="0">
                    <a:pos x="361237061" y="714885116"/>
                  </a:cxn>
                  <a:cxn ang="0">
                    <a:pos x="0" y="357442558"/>
                  </a:cxn>
                  <a:cxn ang="0">
                    <a:pos x="361237061" y="0"/>
                  </a:cxn>
                  <a:cxn ang="0">
                    <a:pos x="722474122" y="357442558"/>
                  </a:cxn>
                  <a:cxn ang="0">
                    <a:pos x="361237061" y="714885116"/>
                  </a:cxn>
                  <a:cxn ang="0">
                    <a:pos x="361237061" y="71489707"/>
                  </a:cxn>
                  <a:cxn ang="0">
                    <a:pos x="72246811" y="357442558"/>
                  </a:cxn>
                  <a:cxn ang="0">
                    <a:pos x="361237061" y="643395409"/>
                  </a:cxn>
                  <a:cxn ang="0">
                    <a:pos x="650227311" y="357442558"/>
                  </a:cxn>
                  <a:cxn ang="0">
                    <a:pos x="361237061" y="71489707"/>
                  </a:cxn>
                </a:cxnLst>
                <a:rect l="0" t="0" r="0" b="0"/>
                <a:pathLst>
                  <a:path w="80" h="80">
                    <a:moveTo>
                      <a:pt x="40" y="80"/>
                    </a:moveTo>
                    <a:cubicBezTo>
                      <a:pt x="18" y="80"/>
                      <a:pt x="0" y="62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2" y="0"/>
                      <a:pt x="80" y="18"/>
                      <a:pt x="80" y="40"/>
                    </a:cubicBezTo>
                    <a:cubicBezTo>
                      <a:pt x="80" y="62"/>
                      <a:pt x="62" y="80"/>
                      <a:pt x="40" y="80"/>
                    </a:cubicBezTo>
                    <a:moveTo>
                      <a:pt x="40" y="8"/>
                    </a:moveTo>
                    <a:cubicBezTo>
                      <a:pt x="22" y="8"/>
                      <a:pt x="8" y="22"/>
                      <a:pt x="8" y="40"/>
                    </a:cubicBezTo>
                    <a:cubicBezTo>
                      <a:pt x="8" y="58"/>
                      <a:pt x="22" y="72"/>
                      <a:pt x="40" y="72"/>
                    </a:cubicBezTo>
                    <a:cubicBezTo>
                      <a:pt x="58" y="72"/>
                      <a:pt x="72" y="58"/>
                      <a:pt x="72" y="40"/>
                    </a:cubicBezTo>
                    <a:cubicBezTo>
                      <a:pt x="72" y="22"/>
                      <a:pt x="58" y="8"/>
                      <a:pt x="40" y="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2" name="Text Box 1"/>
          <p:cNvSpPr txBox="1"/>
          <p:nvPr/>
        </p:nvSpPr>
        <p:spPr>
          <a:xfrm>
            <a:off x="485775" y="1365885"/>
            <a:ext cx="62680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Program ADEM,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mewujudkan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Gill Sans MT" panose="020B0502020104020203" charset="0"/>
                <a:cs typeface="Gill Sans MT" panose="020B0502020104020203" charset="0"/>
              </a:rPr>
              <a:t>pemerataan</a:t>
            </a:r>
            <a:r>
              <a:rPr lang="en-US" sz="2400" b="1" dirty="0">
                <a:solidFill>
                  <a:srgbClr val="FFFF00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Gill Sans MT" panose="020B0502020104020203" charset="0"/>
                <a:cs typeface="Gill Sans MT" panose="020B0502020104020203" charset="0"/>
              </a:rPr>
              <a:t>kualitas</a:t>
            </a:r>
            <a:r>
              <a:rPr lang="en-US" sz="2400" b="1" dirty="0">
                <a:solidFill>
                  <a:srgbClr val="FFFF00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pendidikan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khususnya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bagi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anak-anak</a:t>
            </a:r>
            <a:r>
              <a:rPr lang="en-US" sz="2400" dirty="0">
                <a:solidFill>
                  <a:srgbClr val="FFFF00"/>
                </a:solidFill>
                <a:latin typeface="Gill Sans MT" panose="020B0502020104020203" charset="0"/>
                <a:cs typeface="Gill Sans MT" panose="020B0502020104020203" charset="0"/>
              </a:rPr>
              <a:t> Papua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Gill Sans MT" panose="020B0502020104020203" charset="0"/>
                <a:cs typeface="Gill Sans MT" panose="020B0502020104020203" charset="0"/>
              </a:rPr>
              <a:t>Papua Barat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terbaik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serta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Gill Sans MT" panose="020B0502020104020203" charset="0"/>
                <a:cs typeface="Gill Sans MT" panose="020B0502020104020203" charset="0"/>
              </a:rPr>
              <a:t>daerah</a:t>
            </a:r>
            <a:r>
              <a:rPr lang="en-US" sz="2400" dirty="0">
                <a:solidFill>
                  <a:srgbClr val="FFFF00"/>
                </a:solidFill>
                <a:latin typeface="Gill Sans MT" panose="020B0502020104020203" charset="0"/>
                <a:cs typeface="Gill Sans MT" panose="020B0502020104020203" charset="0"/>
              </a:rPr>
              <a:t> 3T 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terdepan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terluar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tertinggal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Gill Sans MT" panose="020B0502020104020203" charset="0"/>
                <a:cs typeface="Gill Sans MT" panose="020B0502020104020203" charset="0"/>
              </a:rPr>
              <a:t>repatriasi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anak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Indonesia yang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orangtuanya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buruh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migran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pekerja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lainnya</a:t>
            </a:r>
            <a:endParaRPr lang="en-US" sz="2400" dirty="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</p:txBody>
      </p:sp>
      <p:grpSp>
        <p:nvGrpSpPr>
          <p:cNvPr id="3" name="组合 52"/>
          <p:cNvGrpSpPr/>
          <p:nvPr/>
        </p:nvGrpSpPr>
        <p:grpSpPr>
          <a:xfrm>
            <a:off x="485775" y="5631180"/>
            <a:ext cx="5856605" cy="1014730"/>
            <a:chOff x="0" y="-175924"/>
            <a:chExt cx="5857283" cy="1014895"/>
          </a:xfrm>
        </p:grpSpPr>
        <p:sp>
          <p:nvSpPr>
            <p:cNvPr id="4" name="矩形 11"/>
            <p:cNvSpPr/>
            <p:nvPr/>
          </p:nvSpPr>
          <p:spPr>
            <a:xfrm>
              <a:off x="0" y="22229"/>
              <a:ext cx="323887" cy="323903"/>
            </a:xfrm>
            <a:prstGeom prst="rect">
              <a:avLst/>
            </a:prstGeom>
            <a:solidFill>
              <a:srgbClr val="F63357"/>
            </a:solidFill>
            <a:ln w="9525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文本框 60"/>
            <p:cNvSpPr txBox="1"/>
            <p:nvPr/>
          </p:nvSpPr>
          <p:spPr>
            <a:xfrm>
              <a:off x="411528" y="-175924"/>
              <a:ext cx="5445755" cy="10148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altLang="zh-CN" sz="2000" i="1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Kualitas laporan menunjukan tata kelola yang telah dilakukan, dan wujud integritas pelaksanaannya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任意多边形 1"/>
          <p:cNvSpPr/>
          <p:nvPr/>
        </p:nvSpPr>
        <p:spPr>
          <a:xfrm>
            <a:off x="0" y="406400"/>
            <a:ext cx="6270625" cy="342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14188" y="0"/>
              </a:cxn>
              <a:cxn ang="0">
                <a:pos x="1721471" y="212834"/>
              </a:cxn>
              <a:cxn ang="0">
                <a:pos x="0" y="212834"/>
              </a:cxn>
              <a:cxn ang="0">
                <a:pos x="0" y="0"/>
              </a:cxn>
            </a:cxnLst>
            <a:rect l="0" t="0" r="0" b="0"/>
            <a:pathLst>
              <a:path w="8440540" h="552450">
                <a:moveTo>
                  <a:pt x="0" y="0"/>
                </a:moveTo>
                <a:lnTo>
                  <a:pt x="8440540" y="0"/>
                </a:lnTo>
                <a:lnTo>
                  <a:pt x="7590760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solidFill>
            <a:srgbClr val="F63357"/>
          </a:solidFill>
          <a:ln w="9525">
            <a:noFill/>
          </a:ln>
        </p:spPr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406" name="文本框 30"/>
          <p:cNvSpPr txBox="1"/>
          <p:nvPr/>
        </p:nvSpPr>
        <p:spPr>
          <a:xfrm>
            <a:off x="8315960" y="1788160"/>
            <a:ext cx="3441700" cy="755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bg1"/>
                </a:solidFill>
                <a:uFillTx/>
                <a:latin typeface="Gill Sans MT" panose="020B0502020104020203" charset="0"/>
                <a:ea typeface="Arial" panose="020B0604020202020204" pitchFamily="34" charset="0"/>
              </a:rPr>
              <a:t>bersumber Data/informasi yang akurat</a:t>
            </a:r>
          </a:p>
        </p:txBody>
      </p:sp>
      <p:sp>
        <p:nvSpPr>
          <p:cNvPr id="16411" name="文本框 33"/>
          <p:cNvSpPr txBox="1"/>
          <p:nvPr/>
        </p:nvSpPr>
        <p:spPr>
          <a:xfrm>
            <a:off x="8293735" y="3263900"/>
            <a:ext cx="3717925" cy="6813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bg1"/>
                </a:solidFill>
                <a:uFillTx/>
                <a:latin typeface="Gill Sans MT" panose="020B0502020104020203" charset="0"/>
                <a:ea typeface="Arial" panose="020B0604020202020204" pitchFamily="34" charset="0"/>
                <a:cs typeface="Gill Sans MT" panose="020B0502020104020203" charset="0"/>
              </a:rPr>
              <a:t>Menggunakan prosedur dan waktu  yang tepat</a:t>
            </a:r>
          </a:p>
        </p:txBody>
      </p:sp>
      <p:sp>
        <p:nvSpPr>
          <p:cNvPr id="16416" name="文本框 36"/>
          <p:cNvSpPr txBox="1"/>
          <p:nvPr/>
        </p:nvSpPr>
        <p:spPr>
          <a:xfrm>
            <a:off x="8315960" y="5148580"/>
            <a:ext cx="371792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bg1"/>
                </a:solidFill>
                <a:latin typeface="Gill Sans MT" panose="020B0502020104020203" charset="0"/>
                <a:ea typeface="Arial" panose="020B0604020202020204" pitchFamily="34" charset="0"/>
                <a:cs typeface="Gill Sans MT" panose="020B0502020104020203" charset="0"/>
              </a:rPr>
              <a:t>Kualitas laporan dapat dapat dipercaya</a:t>
            </a:r>
          </a:p>
        </p:txBody>
      </p:sp>
      <p:grpSp>
        <p:nvGrpSpPr>
          <p:cNvPr id="14371" name="组合 72"/>
          <p:cNvGrpSpPr/>
          <p:nvPr/>
        </p:nvGrpSpPr>
        <p:grpSpPr>
          <a:xfrm>
            <a:off x="6837363" y="3206115"/>
            <a:ext cx="1146175" cy="1147763"/>
            <a:chOff x="0" y="0"/>
            <a:chExt cx="1146175" cy="1147763"/>
          </a:xfrm>
        </p:grpSpPr>
        <p:sp>
          <p:nvSpPr>
            <p:cNvPr id="16419" name="椭圆 23"/>
            <p:cNvSpPr/>
            <p:nvPr/>
          </p:nvSpPr>
          <p:spPr>
            <a:xfrm>
              <a:off x="0" y="0"/>
              <a:ext cx="1146175" cy="1147763"/>
            </a:xfrm>
            <a:prstGeom prst="ellipse">
              <a:avLst/>
            </a:prstGeom>
            <a:solidFill>
              <a:srgbClr val="AFABAB"/>
            </a:solidFill>
            <a:ln w="9525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6420" name="组合 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8589" y="302260"/>
              <a:ext cx="347472" cy="5425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374" name="组合 73"/>
          <p:cNvGrpSpPr/>
          <p:nvPr/>
        </p:nvGrpSpPr>
        <p:grpSpPr>
          <a:xfrm>
            <a:off x="6837363" y="4953000"/>
            <a:ext cx="1146175" cy="1146175"/>
            <a:chOff x="0" y="0"/>
            <a:chExt cx="1146175" cy="1146175"/>
          </a:xfrm>
        </p:grpSpPr>
        <p:sp>
          <p:nvSpPr>
            <p:cNvPr id="16422" name="椭圆 26"/>
            <p:cNvSpPr/>
            <p:nvPr/>
          </p:nvSpPr>
          <p:spPr>
            <a:xfrm>
              <a:off x="0" y="0"/>
              <a:ext cx="1146175" cy="1146175"/>
            </a:xfrm>
            <a:prstGeom prst="ellipse">
              <a:avLst/>
            </a:prstGeom>
            <a:solidFill>
              <a:srgbClr val="F63357"/>
            </a:solidFill>
            <a:ln w="9525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6423" name="组合 5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9821" y="356616"/>
              <a:ext cx="445008" cy="42062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377" name="组合 65"/>
          <p:cNvGrpSpPr/>
          <p:nvPr/>
        </p:nvGrpSpPr>
        <p:grpSpPr>
          <a:xfrm>
            <a:off x="6837363" y="1576388"/>
            <a:ext cx="1146175" cy="1146175"/>
            <a:chOff x="0" y="0"/>
            <a:chExt cx="1146175" cy="1146175"/>
          </a:xfrm>
        </p:grpSpPr>
        <p:sp>
          <p:nvSpPr>
            <p:cNvPr id="16425" name="椭圆 20"/>
            <p:cNvSpPr/>
            <p:nvPr/>
          </p:nvSpPr>
          <p:spPr>
            <a:xfrm>
              <a:off x="0" y="0"/>
              <a:ext cx="1146175" cy="1146175"/>
            </a:xfrm>
            <a:prstGeom prst="ellipse">
              <a:avLst/>
            </a:prstGeom>
            <a:solidFill>
              <a:srgbClr val="F63357"/>
            </a:solidFill>
            <a:ln w="9525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6426" name="组合 62"/>
            <p:cNvGrpSpPr/>
            <p:nvPr/>
          </p:nvGrpSpPr>
          <p:grpSpPr>
            <a:xfrm>
              <a:off x="326361" y="343229"/>
              <a:ext cx="493452" cy="492553"/>
              <a:chOff x="0" y="0"/>
              <a:chExt cx="694663" cy="693397"/>
            </a:xfrm>
          </p:grpSpPr>
          <p:sp>
            <p:nvSpPr>
              <p:cNvPr id="16427" name="Freeform 118"/>
              <p:cNvSpPr>
                <a:spLocks noEditPoints="1"/>
              </p:cNvSpPr>
              <p:nvPr/>
            </p:nvSpPr>
            <p:spPr>
              <a:xfrm>
                <a:off x="0" y="0"/>
                <a:ext cx="694663" cy="693397"/>
              </a:xfrm>
              <a:custGeom>
                <a:avLst/>
                <a:gdLst/>
                <a:ahLst/>
                <a:cxnLst>
                  <a:cxn ang="0">
                    <a:pos x="941373163" y="2072411205"/>
                  </a:cxn>
                  <a:cxn ang="0">
                    <a:pos x="663445084" y="1670435216"/>
                  </a:cxn>
                  <a:cxn ang="0">
                    <a:pos x="233101356" y="1661501752"/>
                  </a:cxn>
                  <a:cxn ang="0">
                    <a:pos x="331722542" y="1214861432"/>
                  </a:cxn>
                  <a:cxn ang="0">
                    <a:pos x="0" y="893280640"/>
                  </a:cxn>
                  <a:cxn ang="0">
                    <a:pos x="412411243" y="652095047"/>
                  </a:cxn>
                  <a:cxn ang="0">
                    <a:pos x="403446497" y="196521263"/>
                  </a:cxn>
                  <a:cxn ang="0">
                    <a:pos x="860684463" y="303716852"/>
                  </a:cxn>
                  <a:cxn ang="0">
                    <a:pos x="941373163" y="0"/>
                  </a:cxn>
                  <a:cxn ang="0">
                    <a:pos x="1255163220" y="303716852"/>
                  </a:cxn>
                  <a:cxn ang="0">
                    <a:pos x="1703436440" y="196521263"/>
                  </a:cxn>
                  <a:cxn ang="0">
                    <a:pos x="1694471694" y="625297644"/>
                  </a:cxn>
                  <a:cxn ang="0">
                    <a:pos x="2079985705" y="893280640"/>
                  </a:cxn>
                  <a:cxn ang="0">
                    <a:pos x="1793089886" y="1205927968"/>
                  </a:cxn>
                  <a:cxn ang="0">
                    <a:pos x="1873781581" y="1661501752"/>
                  </a:cxn>
                  <a:cxn ang="0">
                    <a:pos x="1434473107" y="1679368680"/>
                  </a:cxn>
                  <a:cxn ang="0">
                    <a:pos x="1174474519" y="2072411205"/>
                  </a:cxn>
                  <a:cxn ang="0">
                    <a:pos x="1120683050" y="2000949471"/>
                  </a:cxn>
                  <a:cxn ang="0">
                    <a:pos x="1210336496" y="1697232619"/>
                  </a:cxn>
                  <a:cxn ang="0">
                    <a:pos x="1434473107" y="1598973482"/>
                  </a:cxn>
                  <a:cxn ang="0">
                    <a:pos x="1784125140" y="1652568288"/>
                  </a:cxn>
                  <a:cxn ang="0">
                    <a:pos x="1631712485" y="1393518755"/>
                  </a:cxn>
                  <a:cxn ang="0">
                    <a:pos x="1730333671" y="1143399698"/>
                  </a:cxn>
                  <a:cxn ang="0">
                    <a:pos x="2008261750" y="946878435"/>
                  </a:cxn>
                  <a:cxn ang="0">
                    <a:pos x="1712401186" y="866483237"/>
                  </a:cxn>
                  <a:cxn ang="0">
                    <a:pos x="1604815253" y="625297644"/>
                  </a:cxn>
                  <a:cxn ang="0">
                    <a:pos x="1694471694" y="285849924"/>
                  </a:cxn>
                  <a:cxn ang="0">
                    <a:pos x="1416540621" y="446640320"/>
                  </a:cxn>
                  <a:cxn ang="0">
                    <a:pos x="1228265988" y="366245122"/>
                  </a:cxn>
                  <a:cxn ang="0">
                    <a:pos x="1183439265" y="348378194"/>
                  </a:cxn>
                  <a:cxn ang="0">
                    <a:pos x="995164632" y="71461734"/>
                  </a:cxn>
                  <a:cxn ang="0">
                    <a:pos x="905511186" y="375178586"/>
                  </a:cxn>
                  <a:cxn ang="0">
                    <a:pos x="699304067" y="455573784"/>
                  </a:cxn>
                  <a:cxn ang="0">
                    <a:pos x="654477344" y="455573784"/>
                  </a:cxn>
                  <a:cxn ang="0">
                    <a:pos x="322757796" y="375178586"/>
                  </a:cxn>
                  <a:cxn ang="0">
                    <a:pos x="484135197" y="661028511"/>
                  </a:cxn>
                  <a:cxn ang="0">
                    <a:pos x="403446497" y="857549773"/>
                  </a:cxn>
                  <a:cxn ang="0">
                    <a:pos x="358616780" y="893280640"/>
                  </a:cxn>
                  <a:cxn ang="0">
                    <a:pos x="71723955" y="1071937964"/>
                  </a:cxn>
                  <a:cxn ang="0">
                    <a:pos x="394478757" y="1161263637"/>
                  </a:cxn>
                  <a:cxn ang="0">
                    <a:pos x="466202712" y="1357787888"/>
                  </a:cxn>
                  <a:cxn ang="0">
                    <a:pos x="466202712" y="1402449231"/>
                  </a:cxn>
                  <a:cxn ang="0">
                    <a:pos x="412411243" y="1741896950"/>
                  </a:cxn>
                  <a:cxn ang="0">
                    <a:pos x="681374576" y="1590040018"/>
                  </a:cxn>
                  <a:cxn ang="0">
                    <a:pos x="932408418" y="1706166083"/>
                  </a:cxn>
                </a:cxnLst>
                <a:rect l="0" t="0" r="0" b="0"/>
                <a:pathLst>
                  <a:path w="232" h="232">
                    <a:moveTo>
                      <a:pt x="131" y="232"/>
                    </a:moveTo>
                    <a:cubicBezTo>
                      <a:pt x="105" y="232"/>
                      <a:pt x="105" y="232"/>
                      <a:pt x="105" y="232"/>
                    </a:cubicBezTo>
                    <a:cubicBezTo>
                      <a:pt x="97" y="198"/>
                      <a:pt x="97" y="198"/>
                      <a:pt x="97" y="198"/>
                    </a:cubicBezTo>
                    <a:cubicBezTo>
                      <a:pt x="90" y="196"/>
                      <a:pt x="82" y="192"/>
                      <a:pt x="74" y="187"/>
                    </a:cubicBezTo>
                    <a:cubicBezTo>
                      <a:pt x="45" y="205"/>
                      <a:pt x="45" y="205"/>
                      <a:pt x="45" y="205"/>
                    </a:cubicBezTo>
                    <a:cubicBezTo>
                      <a:pt x="26" y="186"/>
                      <a:pt x="26" y="186"/>
                      <a:pt x="26" y="186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41" y="149"/>
                      <a:pt x="39" y="142"/>
                      <a:pt x="37" y="13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40" y="85"/>
                      <a:pt x="42" y="79"/>
                      <a:pt x="46" y="73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2" y="39"/>
                      <a:pt x="89" y="36"/>
                      <a:pt x="96" y="34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46" y="36"/>
                      <a:pt x="152" y="38"/>
                      <a:pt x="158" y="41"/>
                    </a:cubicBezTo>
                    <a:cubicBezTo>
                      <a:pt x="190" y="22"/>
                      <a:pt x="190" y="22"/>
                      <a:pt x="190" y="22"/>
                    </a:cubicBezTo>
                    <a:cubicBezTo>
                      <a:pt x="209" y="41"/>
                      <a:pt x="209" y="41"/>
                      <a:pt x="209" y="41"/>
                    </a:cubicBezTo>
                    <a:cubicBezTo>
                      <a:pt x="189" y="70"/>
                      <a:pt x="189" y="70"/>
                      <a:pt x="189" y="70"/>
                    </a:cubicBezTo>
                    <a:cubicBezTo>
                      <a:pt x="193" y="77"/>
                      <a:pt x="197" y="84"/>
                      <a:pt x="199" y="93"/>
                    </a:cubicBezTo>
                    <a:cubicBezTo>
                      <a:pt x="232" y="100"/>
                      <a:pt x="232" y="100"/>
                      <a:pt x="232" y="100"/>
                    </a:cubicBezTo>
                    <a:cubicBezTo>
                      <a:pt x="232" y="126"/>
                      <a:pt x="232" y="126"/>
                      <a:pt x="232" y="126"/>
                    </a:cubicBezTo>
                    <a:cubicBezTo>
                      <a:pt x="200" y="135"/>
                      <a:pt x="200" y="135"/>
                      <a:pt x="200" y="135"/>
                    </a:cubicBezTo>
                    <a:cubicBezTo>
                      <a:pt x="198" y="142"/>
                      <a:pt x="195" y="150"/>
                      <a:pt x="191" y="158"/>
                    </a:cubicBezTo>
                    <a:cubicBezTo>
                      <a:pt x="209" y="186"/>
                      <a:pt x="209" y="186"/>
                      <a:pt x="209" y="186"/>
                    </a:cubicBezTo>
                    <a:cubicBezTo>
                      <a:pt x="190" y="205"/>
                      <a:pt x="190" y="205"/>
                      <a:pt x="190" y="205"/>
                    </a:cubicBezTo>
                    <a:cubicBezTo>
                      <a:pt x="160" y="188"/>
                      <a:pt x="160" y="188"/>
                      <a:pt x="160" y="188"/>
                    </a:cubicBezTo>
                    <a:cubicBezTo>
                      <a:pt x="153" y="192"/>
                      <a:pt x="146" y="196"/>
                      <a:pt x="139" y="198"/>
                    </a:cubicBezTo>
                    <a:lnTo>
                      <a:pt x="131" y="232"/>
                    </a:lnTo>
                    <a:close/>
                    <a:moveTo>
                      <a:pt x="111" y="224"/>
                    </a:move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35" y="190"/>
                      <a:pt x="135" y="190"/>
                      <a:pt x="135" y="190"/>
                    </a:cubicBezTo>
                    <a:cubicBezTo>
                      <a:pt x="142" y="189"/>
                      <a:pt x="150" y="185"/>
                      <a:pt x="158" y="180"/>
                    </a:cubicBezTo>
                    <a:cubicBezTo>
                      <a:pt x="160" y="179"/>
                      <a:pt x="160" y="179"/>
                      <a:pt x="160" y="179"/>
                    </a:cubicBez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99" y="185"/>
                      <a:pt x="199" y="185"/>
                      <a:pt x="199" y="185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82" y="156"/>
                      <a:pt x="182" y="156"/>
                      <a:pt x="182" y="156"/>
                    </a:cubicBezTo>
                    <a:cubicBezTo>
                      <a:pt x="186" y="149"/>
                      <a:pt x="189" y="142"/>
                      <a:pt x="191" y="131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224" y="120"/>
                      <a:pt x="224" y="120"/>
                      <a:pt x="224" y="120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192" y="99"/>
                      <a:pt x="192" y="99"/>
                      <a:pt x="192" y="99"/>
                    </a:cubicBezTo>
                    <a:cubicBezTo>
                      <a:pt x="191" y="97"/>
                      <a:pt x="191" y="97"/>
                      <a:pt x="191" y="97"/>
                    </a:cubicBezTo>
                    <a:cubicBezTo>
                      <a:pt x="189" y="87"/>
                      <a:pt x="185" y="79"/>
                      <a:pt x="181" y="73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89" y="32"/>
                      <a:pt x="189" y="32"/>
                      <a:pt x="189" y="32"/>
                    </a:cubicBezTo>
                    <a:cubicBezTo>
                      <a:pt x="160" y="49"/>
                      <a:pt x="160" y="49"/>
                      <a:pt x="160" y="49"/>
                    </a:cubicBezTo>
                    <a:cubicBezTo>
                      <a:pt x="158" y="50"/>
                      <a:pt x="158" y="50"/>
                      <a:pt x="158" y="50"/>
                    </a:cubicBezTo>
                    <a:cubicBezTo>
                      <a:pt x="156" y="49"/>
                      <a:pt x="156" y="49"/>
                      <a:pt x="156" y="49"/>
                    </a:cubicBezTo>
                    <a:cubicBezTo>
                      <a:pt x="150" y="46"/>
                      <a:pt x="143" y="43"/>
                      <a:pt x="137" y="41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91" y="44"/>
                      <a:pt x="84" y="47"/>
                      <a:pt x="78" y="51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49" y="82"/>
                      <a:pt x="46" y="89"/>
                      <a:pt x="45" y="96"/>
                    </a:cubicBezTo>
                    <a:cubicBezTo>
                      <a:pt x="44" y="98"/>
                      <a:pt x="44" y="98"/>
                      <a:pt x="44" y="98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132"/>
                      <a:pt x="44" y="132"/>
                      <a:pt x="44" y="132"/>
                    </a:cubicBezTo>
                    <a:cubicBezTo>
                      <a:pt x="45" y="138"/>
                      <a:pt x="48" y="145"/>
                      <a:pt x="52" y="152"/>
                    </a:cubicBezTo>
                    <a:cubicBezTo>
                      <a:pt x="52" y="153"/>
                      <a:pt x="52" y="153"/>
                      <a:pt x="52" y="153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36" y="185"/>
                      <a:pt x="36" y="185"/>
                      <a:pt x="36" y="185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74" y="177"/>
                      <a:pt x="74" y="177"/>
                      <a:pt x="74" y="177"/>
                    </a:cubicBezTo>
                    <a:cubicBezTo>
                      <a:pt x="76" y="178"/>
                      <a:pt x="76" y="178"/>
                      <a:pt x="76" y="178"/>
                    </a:cubicBezTo>
                    <a:cubicBezTo>
                      <a:pt x="85" y="184"/>
                      <a:pt x="94" y="188"/>
                      <a:pt x="101" y="190"/>
                    </a:cubicBezTo>
                    <a:cubicBezTo>
                      <a:pt x="104" y="191"/>
                      <a:pt x="104" y="191"/>
                      <a:pt x="104" y="191"/>
                    </a:cubicBezTo>
                    <a:lnTo>
                      <a:pt x="111" y="2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428" name="Freeform 119"/>
              <p:cNvSpPr>
                <a:spLocks noEditPoints="1"/>
              </p:cNvSpPr>
              <p:nvPr/>
            </p:nvSpPr>
            <p:spPr>
              <a:xfrm>
                <a:off x="232820" y="223964"/>
                <a:ext cx="240412" cy="239146"/>
              </a:xfrm>
              <a:custGeom>
                <a:avLst/>
                <a:gdLst/>
                <a:ahLst/>
                <a:cxnLst>
                  <a:cxn ang="0">
                    <a:pos x="361237061" y="714885116"/>
                  </a:cxn>
                  <a:cxn ang="0">
                    <a:pos x="0" y="357442558"/>
                  </a:cxn>
                  <a:cxn ang="0">
                    <a:pos x="361237061" y="0"/>
                  </a:cxn>
                  <a:cxn ang="0">
                    <a:pos x="722474122" y="357442558"/>
                  </a:cxn>
                  <a:cxn ang="0">
                    <a:pos x="361237061" y="714885116"/>
                  </a:cxn>
                  <a:cxn ang="0">
                    <a:pos x="361237061" y="71489707"/>
                  </a:cxn>
                  <a:cxn ang="0">
                    <a:pos x="72246811" y="357442558"/>
                  </a:cxn>
                  <a:cxn ang="0">
                    <a:pos x="361237061" y="643395409"/>
                  </a:cxn>
                  <a:cxn ang="0">
                    <a:pos x="650227311" y="357442558"/>
                  </a:cxn>
                  <a:cxn ang="0">
                    <a:pos x="361237061" y="71489707"/>
                  </a:cxn>
                </a:cxnLst>
                <a:rect l="0" t="0" r="0" b="0"/>
                <a:pathLst>
                  <a:path w="80" h="80">
                    <a:moveTo>
                      <a:pt x="40" y="80"/>
                    </a:moveTo>
                    <a:cubicBezTo>
                      <a:pt x="18" y="80"/>
                      <a:pt x="0" y="62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2" y="0"/>
                      <a:pt x="80" y="18"/>
                      <a:pt x="80" y="40"/>
                    </a:cubicBezTo>
                    <a:cubicBezTo>
                      <a:pt x="80" y="62"/>
                      <a:pt x="62" y="80"/>
                      <a:pt x="40" y="80"/>
                    </a:cubicBezTo>
                    <a:moveTo>
                      <a:pt x="40" y="8"/>
                    </a:moveTo>
                    <a:cubicBezTo>
                      <a:pt x="22" y="8"/>
                      <a:pt x="8" y="22"/>
                      <a:pt x="8" y="40"/>
                    </a:cubicBezTo>
                    <a:cubicBezTo>
                      <a:pt x="8" y="58"/>
                      <a:pt x="22" y="72"/>
                      <a:pt x="40" y="72"/>
                    </a:cubicBezTo>
                    <a:cubicBezTo>
                      <a:pt x="58" y="72"/>
                      <a:pt x="72" y="58"/>
                      <a:pt x="72" y="40"/>
                    </a:cubicBezTo>
                    <a:cubicBezTo>
                      <a:pt x="72" y="22"/>
                      <a:pt x="58" y="8"/>
                      <a:pt x="40" y="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3" name="Text Box 2"/>
          <p:cNvSpPr txBox="1"/>
          <p:nvPr/>
        </p:nvSpPr>
        <p:spPr>
          <a:xfrm>
            <a:off x="618490" y="4411980"/>
            <a:ext cx="6170295" cy="1565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Istilah integrity memiliki beberapa  padanan kata seperti honesty (kejujuran), truthfulness (keadaan sebenarnya), honour (menghormati), veracity (ketelitian), reliability (dapat dipercaya), dan uprightness (ketulusan).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69595" y="1582420"/>
            <a:ext cx="62680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36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Pelaporan sebagai wujud integritas dalam pelaksanaannya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CATATAN PELAPORAN KEGIATAN ADEM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39" y="692148"/>
            <a:ext cx="1106671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Kata </a:t>
            </a:r>
            <a:r>
              <a:rPr lang="en-US" b="1" dirty="0" err="1"/>
              <a:t>kunci</a:t>
            </a:r>
            <a:r>
              <a:rPr lang="en-US" b="1" dirty="0"/>
              <a:t> : </a:t>
            </a:r>
            <a:r>
              <a:rPr lang="en-US" b="1" dirty="0" err="1"/>
              <a:t>Pendekatan</a:t>
            </a:r>
            <a:r>
              <a:rPr lang="en-US" b="1" dirty="0"/>
              <a:t> yang </a:t>
            </a:r>
            <a:r>
              <a:rPr lang="en-US" b="1" dirty="0" err="1"/>
              <a:t>bijak</a:t>
            </a:r>
            <a:r>
              <a:rPr lang="en-US" b="1" dirty="0"/>
              <a:t> (pas/</a:t>
            </a:r>
            <a:r>
              <a:rPr lang="en-US" b="1" dirty="0" err="1"/>
              <a:t>sesuai</a:t>
            </a:r>
            <a:r>
              <a:rPr lang="en-US" b="1" dirty="0"/>
              <a:t>, </a:t>
            </a:r>
            <a:r>
              <a:rPr lang="en-US" b="1" dirty="0" err="1"/>
              <a:t>mengenali </a:t>
            </a:r>
            <a:r>
              <a:rPr lang="en-US" b="1" dirty="0" err="1" smtClean="0"/>
              <a:t>karakteristik</a:t>
            </a:r>
            <a:r>
              <a:rPr lang="en-US" b="1" dirty="0"/>
              <a:t>/</a:t>
            </a:r>
            <a:r>
              <a:rPr lang="en-US" b="1" dirty="0" err="1" smtClean="0"/>
              <a:t>sikon</a:t>
            </a:r>
            <a:r>
              <a:rPr lang="en-US" b="1" dirty="0"/>
              <a:t>),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757487" y="1555522"/>
            <a:ext cx="2738140" cy="1199543"/>
            <a:chOff x="302738" y="4303461"/>
            <a:chExt cx="2851594" cy="1199543"/>
          </a:xfrm>
        </p:grpSpPr>
        <p:sp>
          <p:nvSpPr>
            <p:cNvPr id="6" name="TextBox 5"/>
            <p:cNvSpPr txBox="1"/>
            <p:nvPr/>
          </p:nvSpPr>
          <p:spPr>
            <a:xfrm>
              <a:off x="302738" y="4303461"/>
              <a:ext cx="2851594" cy="36830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b="1" dirty="0" smtClean="0">
                  <a:solidFill>
                    <a:schemeClr val="tx1"/>
                  </a:solidFill>
                  <a:ea typeface="Arial Unicode MS"/>
                  <a:cs typeface="Arial" panose="020B0604020202020204" pitchFamily="34" charset="0"/>
                </a:rPr>
                <a:t>STRATEG</a:t>
              </a:r>
              <a:r>
                <a:rPr lang="en-US" altLang="ko-K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200" dirty="0" err="1" smtClean="0"/>
                <a:t>Membangun</a:t>
              </a:r>
              <a:r>
                <a:rPr lang="en-US" sz="1200" dirty="0" smtClean="0"/>
                <a:t> </a:t>
              </a:r>
              <a:r>
                <a:rPr lang="en-US" sz="1200" dirty="0" err="1"/>
                <a:t>kepercayaan</a:t>
              </a:r>
              <a:r>
                <a:rPr lang="en-US" sz="1200" dirty="0"/>
                <a:t> (</a:t>
              </a:r>
              <a:r>
                <a:rPr lang="en-US" sz="1200" dirty="0" err="1"/>
                <a:t>Menyamakan</a:t>
              </a:r>
              <a:r>
                <a:rPr lang="en-US" sz="1200" dirty="0"/>
                <a:t> </a:t>
              </a:r>
              <a:r>
                <a:rPr lang="en-US" sz="1200" dirty="0" err="1"/>
                <a:t>persepsi</a:t>
              </a:r>
              <a:r>
                <a:rPr lang="en-US" sz="1200" dirty="0"/>
                <a:t>, </a:t>
              </a:r>
              <a:r>
                <a:rPr lang="en-US" sz="1200" dirty="0" err="1"/>
                <a:t>menjalin</a:t>
              </a:r>
              <a:r>
                <a:rPr lang="en-US" sz="1200" dirty="0"/>
                <a:t> </a:t>
              </a:r>
              <a:r>
                <a:rPr lang="en-US" sz="1200" dirty="0" err="1"/>
                <a:t>jaringan</a:t>
              </a:r>
              <a:r>
                <a:rPr lang="en-US" sz="1200" dirty="0"/>
                <a:t>/ </a:t>
              </a:r>
              <a:r>
                <a:rPr lang="en-US" sz="1200" dirty="0" err="1"/>
                <a:t>kemitraan</a:t>
              </a:r>
              <a:r>
                <a:rPr lang="en-US" sz="1200" dirty="0"/>
                <a:t>/</a:t>
              </a:r>
              <a:r>
                <a:rPr lang="en-US" sz="1200" dirty="0" err="1"/>
                <a:t>kerjasama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mengembangkannya</a:t>
              </a:r>
              <a:r>
                <a:rPr lang="en-US" sz="1200" dirty="0"/>
                <a:t> </a:t>
              </a:r>
              <a:r>
                <a:rPr lang="en-US" sz="1200" dirty="0" err="1"/>
                <a:t>lebih</a:t>
              </a:r>
              <a:r>
                <a:rPr lang="en-US" sz="1200" dirty="0"/>
                <a:t> </a:t>
              </a:r>
              <a:r>
                <a:rPr lang="en-US" sz="1200" dirty="0" err="1"/>
                <a:t>lanjut</a:t>
              </a:r>
              <a:r>
                <a:rPr lang="en-US" sz="1200" dirty="0"/>
                <a:t>)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85850" y="4790440"/>
            <a:ext cx="2328545" cy="129159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/>
                </a:solidFill>
                <a:ea typeface="Arial Unicode MS"/>
                <a:cs typeface="Arial" panose="020B0604020202020204" pitchFamily="34" charset="0"/>
              </a:rPr>
              <a:t>		</a:t>
            </a:r>
            <a:r>
              <a:rPr lang="en-US" altLang="ko-KR" b="1" dirty="0">
                <a:solidFill>
                  <a:schemeClr val="tx1"/>
                </a:solidFill>
                <a:ea typeface="Arial Unicode MS"/>
                <a:cs typeface="Arial" panose="020B0604020202020204" pitchFamily="34" charset="0"/>
              </a:rPr>
              <a:t>MANFAAT</a:t>
            </a:r>
            <a:r>
              <a:rPr lang="en-US" altLang="ko-KR" sz="1200" b="1" dirty="0">
                <a:solidFill>
                  <a:schemeClr val="tx1"/>
                </a:solidFill>
                <a:ea typeface="Arial Unicode MS"/>
                <a:cs typeface="Arial" panose="020B0604020202020204" pitchFamily="34" charset="0"/>
              </a:rPr>
              <a:t>		</a:t>
            </a:r>
            <a:r>
              <a:rPr lang="en-US" altLang="ko-KR" sz="1200" dirty="0">
                <a:solidFill>
                  <a:schemeClr val="tx1"/>
                </a:solidFill>
                <a:ea typeface="Arial Unicode MS"/>
                <a:cs typeface="Arial" panose="020B0604020202020204" pitchFamily="34" charset="0"/>
              </a:rPr>
              <a:t>Pemanfaatan hasil laporan  untuk perencaanaan program ke depan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80915" y="1653721"/>
            <a:ext cx="2830027" cy="1044185"/>
            <a:chOff x="302076" y="4371407"/>
            <a:chExt cx="2947288" cy="1044185"/>
          </a:xfrm>
        </p:grpSpPr>
        <p:sp>
          <p:nvSpPr>
            <p:cNvPr id="12" name="TextBox 11"/>
            <p:cNvSpPr txBox="1"/>
            <p:nvPr/>
          </p:nvSpPr>
          <p:spPr>
            <a:xfrm>
              <a:off x="302738" y="4371407"/>
              <a:ext cx="2851594" cy="36830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b="1" dirty="0">
                  <a:solidFill>
                    <a:schemeClr val="tx1"/>
                  </a:solidFill>
                </a:rPr>
                <a:t>PRINSIP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endParaRPr lang="en-US" altLang="en-US" sz="1200" b="1" dirty="0">
                <a:solidFill>
                  <a:schemeClr val="tx1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2076" y="4770432"/>
              <a:ext cx="2947288" cy="6451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tx1"/>
                  </a:solidFill>
                </a:rPr>
                <a:t>Tidak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hanya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sekedar menyampaikan informasi apa yang terjadi,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tetapi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mencakup pertaangungjawab aktivitas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endParaRPr lang="en-US" altLang="en-US" sz="1200" dirty="0">
                <a:solidFill>
                  <a:schemeClr val="tx1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86367" y="4822314"/>
            <a:ext cx="2738140" cy="745419"/>
            <a:chOff x="302738" y="4386963"/>
            <a:chExt cx="2851594" cy="745419"/>
          </a:xfrm>
        </p:grpSpPr>
        <p:sp>
          <p:nvSpPr>
            <p:cNvPr id="15" name="TextBox 14"/>
            <p:cNvSpPr txBox="1"/>
            <p:nvPr/>
          </p:nvSpPr>
          <p:spPr>
            <a:xfrm>
              <a:off x="302738" y="4386963"/>
              <a:ext cx="2851594" cy="33718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/>
                  </a:solidFill>
                  <a:ea typeface="Arial Unicode MS"/>
                  <a:cs typeface="Arial" panose="020B0604020202020204" pitchFamily="34" charset="0"/>
                </a:rPr>
                <a:t>EVALUASI/PELAPORAN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2738" y="4672007"/>
              <a:ext cx="2851594" cy="46037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 dirty="0" smtClean="0">
                  <a:solidFill>
                    <a:schemeClr val="tx1"/>
                  </a:solidFill>
                </a:rPr>
                <a:t>sesuai kriteria laporan yang bauk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en-US" sz="1200" dirty="0" err="1" smtClean="0">
                  <a:solidFill>
                    <a:schemeClr val="tx1"/>
                  </a:solidFill>
                  <a:ea typeface="Arial Unicode MS"/>
                  <a:cs typeface="Arial" panose="020B0604020202020204" pitchFamily="34" charset="0"/>
                </a:rPr>
                <a:t>sesuai waktu</a:t>
              </a:r>
            </a:p>
          </p:txBody>
        </p:sp>
      </p:grpSp>
      <p:cxnSp>
        <p:nvCxnSpPr>
          <p:cNvPr id="17" name="Elbow Connector 10"/>
          <p:cNvCxnSpPr/>
          <p:nvPr/>
        </p:nvCxnSpPr>
        <p:spPr>
          <a:xfrm flipV="1">
            <a:off x="6692630" y="1764780"/>
            <a:ext cx="1780165" cy="1332063"/>
          </a:xfrm>
          <a:prstGeom prst="bentConnector3">
            <a:avLst>
              <a:gd name="adj1" fmla="val -274"/>
            </a:avLst>
          </a:prstGeom>
          <a:noFill/>
          <a:ln w="19050" cap="flat" cmpd="sng" algn="ctr">
            <a:solidFill>
              <a:srgbClr val="57A7BD"/>
            </a:solidFill>
            <a:prstDash val="sysDash"/>
            <a:miter lim="800000"/>
            <a:headEnd type="oval"/>
            <a:tailEnd type="oval"/>
          </a:ln>
          <a:effectLst/>
        </p:spPr>
      </p:cxnSp>
      <p:cxnSp>
        <p:nvCxnSpPr>
          <p:cNvPr id="18" name="Elbow Connector 124"/>
          <p:cNvCxnSpPr/>
          <p:nvPr/>
        </p:nvCxnSpPr>
        <p:spPr>
          <a:xfrm rot="10800000">
            <a:off x="7140112" y="4231935"/>
            <a:ext cx="1332682" cy="758972"/>
          </a:xfrm>
          <a:prstGeom prst="bentConnector3">
            <a:avLst>
              <a:gd name="adj1" fmla="val 98905"/>
            </a:avLst>
          </a:prstGeom>
          <a:noFill/>
          <a:ln w="19050" cap="flat" cmpd="sng" algn="ctr">
            <a:solidFill>
              <a:srgbClr val="69B6CC"/>
            </a:solidFill>
            <a:prstDash val="sysDash"/>
            <a:miter lim="800000"/>
            <a:headEnd type="oval"/>
            <a:tailEnd type="oval"/>
          </a:ln>
          <a:effectLst/>
        </p:spPr>
      </p:cxnSp>
      <p:cxnSp>
        <p:nvCxnSpPr>
          <p:cNvPr id="19" name="Elbow Connector 132"/>
          <p:cNvCxnSpPr/>
          <p:nvPr/>
        </p:nvCxnSpPr>
        <p:spPr>
          <a:xfrm flipV="1">
            <a:off x="2845273" y="4261211"/>
            <a:ext cx="1597847" cy="529168"/>
          </a:xfrm>
          <a:prstGeom prst="bentConnector3">
            <a:avLst>
              <a:gd name="adj1" fmla="val -530"/>
            </a:avLst>
          </a:prstGeom>
          <a:noFill/>
          <a:ln w="19050" cap="flat" cmpd="sng" algn="ctr">
            <a:solidFill>
              <a:srgbClr val="69B6CC"/>
            </a:solidFill>
            <a:prstDash val="sysDash"/>
            <a:miter lim="800000"/>
            <a:headEnd type="oval"/>
            <a:tailEnd type="oval"/>
          </a:ln>
          <a:effectLst/>
        </p:spPr>
      </p:cxnSp>
      <p:cxnSp>
        <p:nvCxnSpPr>
          <p:cNvPr id="20" name="Elbow Connector 138"/>
          <p:cNvCxnSpPr/>
          <p:nvPr/>
        </p:nvCxnSpPr>
        <p:spPr>
          <a:xfrm>
            <a:off x="3735516" y="1837870"/>
            <a:ext cx="1150621" cy="270012"/>
          </a:xfrm>
          <a:prstGeom prst="bentConnector3">
            <a:avLst>
              <a:gd name="adj1" fmla="val 99880"/>
            </a:avLst>
          </a:prstGeom>
          <a:noFill/>
          <a:ln w="19050" cap="flat" cmpd="sng" algn="ctr">
            <a:solidFill>
              <a:srgbClr val="57A7BD"/>
            </a:solidFill>
            <a:prstDash val="sysDash"/>
            <a:miter lim="800000"/>
            <a:headEnd type="oval"/>
            <a:tailEnd type="oval"/>
          </a:ln>
          <a:effectLst/>
        </p:spPr>
      </p:cxnSp>
      <p:grpSp>
        <p:nvGrpSpPr>
          <p:cNvPr id="21" name="그룹 3"/>
          <p:cNvGrpSpPr/>
          <p:nvPr/>
        </p:nvGrpSpPr>
        <p:grpSpPr>
          <a:xfrm>
            <a:off x="4410560" y="2052804"/>
            <a:ext cx="3852299" cy="3268838"/>
            <a:chOff x="4708647" y="2271244"/>
            <a:chExt cx="3462733" cy="2938275"/>
          </a:xfrm>
        </p:grpSpPr>
        <p:sp>
          <p:nvSpPr>
            <p:cNvPr id="22" name="자유형: 도형 112"/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rgbClr val="57A7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 Unicode MS"/>
              </a:endParaRPr>
            </a:p>
          </p:txBody>
        </p:sp>
        <p:sp>
          <p:nvSpPr>
            <p:cNvPr id="23" name="자유형: 도형 113"/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rgbClr val="69B6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 Unicode MS"/>
              </a:endParaRPr>
            </a:p>
          </p:txBody>
        </p:sp>
        <p:sp>
          <p:nvSpPr>
            <p:cNvPr id="24" name="자유형: 도형 114"/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rgbClr val="57A7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 Unicode MS"/>
              </a:endParaRPr>
            </a:p>
          </p:txBody>
        </p:sp>
        <p:sp>
          <p:nvSpPr>
            <p:cNvPr id="25" name="자유형: 도형 116"/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rgbClr val="69B6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 Unicode MS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845134" y="260409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57A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Arial Unicode MS"/>
            </a:endParaRPr>
          </a:p>
        </p:txBody>
      </p:sp>
      <p:sp>
        <p:nvSpPr>
          <p:cNvPr id="27" name="Trapezoid 22"/>
          <p:cNvSpPr>
            <a:spLocks noChangeAspect="1"/>
          </p:cNvSpPr>
          <p:nvPr/>
        </p:nvSpPr>
        <p:spPr>
          <a:xfrm>
            <a:off x="7339474" y="3706219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69B6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Arial Unicode MS"/>
            </a:endParaRPr>
          </a:p>
        </p:txBody>
      </p:sp>
      <p:sp>
        <p:nvSpPr>
          <p:cNvPr id="28" name="Freeform 53"/>
          <p:cNvSpPr/>
          <p:nvPr/>
        </p:nvSpPr>
        <p:spPr>
          <a:xfrm>
            <a:off x="4813952" y="4572285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  <a:gd name="connsiteX0-1935" fmla="*/ 2280220 w 2296986"/>
              <a:gd name="connsiteY0-1936" fmla="*/ 1747818 h 2354521"/>
              <a:gd name="connsiteX1-1937" fmla="*/ 1828126 w 2296986"/>
              <a:gd name="connsiteY1-1938" fmla="*/ 1826304 h 2354521"/>
              <a:gd name="connsiteX2-1939" fmla="*/ 1955684 w 2296986"/>
              <a:gd name="connsiteY2-1940" fmla="*/ 2095900 h 2354521"/>
              <a:gd name="connsiteX3-1941" fmla="*/ 1683117 w 2296986"/>
              <a:gd name="connsiteY3-1942" fmla="*/ 1962549 h 2354521"/>
              <a:gd name="connsiteX4-1943" fmla="*/ 1529193 w 2296986"/>
              <a:gd name="connsiteY4-1944" fmla="*/ 2354521 h 2354521"/>
              <a:gd name="connsiteX5-1945" fmla="*/ 1381062 w 2296986"/>
              <a:gd name="connsiteY5-1946" fmla="*/ 2120816 h 2354521"/>
              <a:gd name="connsiteX6-1947" fmla="*/ 1496122 w 2296986"/>
              <a:gd name="connsiteY6-1948" fmla="*/ 1788127 h 2354521"/>
              <a:gd name="connsiteX7-1949" fmla="*/ 910069 w 2296986"/>
              <a:gd name="connsiteY7-1950" fmla="*/ 1225390 h 2354521"/>
              <a:gd name="connsiteX8-1951" fmla="*/ 415531 w 2296986"/>
              <a:gd name="connsiteY8-1952" fmla="*/ 2322212 h 2354521"/>
              <a:gd name="connsiteX9-1953" fmla="*/ 293764 w 2296986"/>
              <a:gd name="connsiteY9-1954" fmla="*/ 2052845 h 2354521"/>
              <a:gd name="connsiteX10-1955" fmla="*/ 497994 w 2296986"/>
              <a:gd name="connsiteY10-1956" fmla="*/ 836420 h 2354521"/>
              <a:gd name="connsiteX11-1957" fmla="*/ 11747 w 2296986"/>
              <a:gd name="connsiteY11-1958" fmla="*/ 5505 h 2354521"/>
              <a:gd name="connsiteX12-1959" fmla="*/ 772299 w 2296986"/>
              <a:gd name="connsiteY12-1960" fmla="*/ 578452 h 2354521"/>
              <a:gd name="connsiteX13-1961" fmla="*/ 2042020 w 2296986"/>
              <a:gd name="connsiteY13-1962" fmla="*/ 514597 h 2354521"/>
              <a:gd name="connsiteX14-1963" fmla="*/ 2296986 w 2296986"/>
              <a:gd name="connsiteY14-1964" fmla="*/ 662729 h 2354521"/>
              <a:gd name="connsiteX15-1965" fmla="*/ 1125486 w 2296986"/>
              <a:gd name="connsiteY15-1966" fmla="*/ 1004182 h 2354521"/>
              <a:gd name="connsiteX16-1967" fmla="*/ 1677097 w 2296986"/>
              <a:gd name="connsiteY16-1968" fmla="*/ 1608523 h 2354521"/>
              <a:gd name="connsiteX17-1969" fmla="*/ 2095511 w 2296986"/>
              <a:gd name="connsiteY17-1970" fmla="*/ 1557316 h 2354521"/>
              <a:gd name="connsiteX0-1971" fmla="*/ 2280220 w 2296986"/>
              <a:gd name="connsiteY0-1972" fmla="*/ 1747911 h 2354614"/>
              <a:gd name="connsiteX1-1973" fmla="*/ 1828126 w 2296986"/>
              <a:gd name="connsiteY1-1974" fmla="*/ 1826397 h 2354614"/>
              <a:gd name="connsiteX2-1975" fmla="*/ 1955684 w 2296986"/>
              <a:gd name="connsiteY2-1976" fmla="*/ 2095993 h 2354614"/>
              <a:gd name="connsiteX3-1977" fmla="*/ 1683117 w 2296986"/>
              <a:gd name="connsiteY3-1978" fmla="*/ 1962642 h 2354614"/>
              <a:gd name="connsiteX4-1979" fmla="*/ 1529193 w 2296986"/>
              <a:gd name="connsiteY4-1980" fmla="*/ 2354614 h 2354614"/>
              <a:gd name="connsiteX5-1981" fmla="*/ 1381062 w 2296986"/>
              <a:gd name="connsiteY5-1982" fmla="*/ 2120909 h 2354614"/>
              <a:gd name="connsiteX6-1983" fmla="*/ 1496122 w 2296986"/>
              <a:gd name="connsiteY6-1984" fmla="*/ 1788220 h 2354614"/>
              <a:gd name="connsiteX7-1985" fmla="*/ 910069 w 2296986"/>
              <a:gd name="connsiteY7-1986" fmla="*/ 1225483 h 2354614"/>
              <a:gd name="connsiteX8-1987" fmla="*/ 415531 w 2296986"/>
              <a:gd name="connsiteY8-1988" fmla="*/ 2322305 h 2354614"/>
              <a:gd name="connsiteX9-1989" fmla="*/ 293764 w 2296986"/>
              <a:gd name="connsiteY9-1990" fmla="*/ 2052938 h 2354614"/>
              <a:gd name="connsiteX10-1991" fmla="*/ 497994 w 2296986"/>
              <a:gd name="connsiteY10-1992" fmla="*/ 836513 h 2354614"/>
              <a:gd name="connsiteX11-1993" fmla="*/ 11747 w 2296986"/>
              <a:gd name="connsiteY11-1994" fmla="*/ 5598 h 2354614"/>
              <a:gd name="connsiteX12-1995" fmla="*/ 841291 w 2296986"/>
              <a:gd name="connsiteY12-1996" fmla="*/ 570880 h 2354614"/>
              <a:gd name="connsiteX13-1997" fmla="*/ 2042020 w 2296986"/>
              <a:gd name="connsiteY13-1998" fmla="*/ 514690 h 2354614"/>
              <a:gd name="connsiteX14-1999" fmla="*/ 2296986 w 2296986"/>
              <a:gd name="connsiteY14-2000" fmla="*/ 662822 h 2354614"/>
              <a:gd name="connsiteX15-2001" fmla="*/ 1125486 w 2296986"/>
              <a:gd name="connsiteY15-2002" fmla="*/ 1004275 h 2354614"/>
              <a:gd name="connsiteX16-2003" fmla="*/ 1677097 w 2296986"/>
              <a:gd name="connsiteY16-2004" fmla="*/ 1608616 h 2354614"/>
              <a:gd name="connsiteX17-2005" fmla="*/ 2095511 w 2296986"/>
              <a:gd name="connsiteY17-2006" fmla="*/ 1557409 h 2354614"/>
              <a:gd name="connsiteX0-2007" fmla="*/ 2280220 w 2296986"/>
              <a:gd name="connsiteY0-2008" fmla="*/ 1747911 h 2354614"/>
              <a:gd name="connsiteX1-2009" fmla="*/ 1828126 w 2296986"/>
              <a:gd name="connsiteY1-2010" fmla="*/ 1826397 h 2354614"/>
              <a:gd name="connsiteX2-2011" fmla="*/ 1955684 w 2296986"/>
              <a:gd name="connsiteY2-2012" fmla="*/ 2095993 h 2354614"/>
              <a:gd name="connsiteX3-2013" fmla="*/ 1683117 w 2296986"/>
              <a:gd name="connsiteY3-2014" fmla="*/ 1962642 h 2354614"/>
              <a:gd name="connsiteX4-2015" fmla="*/ 1529193 w 2296986"/>
              <a:gd name="connsiteY4-2016" fmla="*/ 2354614 h 2354614"/>
              <a:gd name="connsiteX5-2017" fmla="*/ 1381062 w 2296986"/>
              <a:gd name="connsiteY5-2018" fmla="*/ 2120909 h 2354614"/>
              <a:gd name="connsiteX6-2019" fmla="*/ 1496122 w 2296986"/>
              <a:gd name="connsiteY6-2020" fmla="*/ 1788220 h 2354614"/>
              <a:gd name="connsiteX7-2021" fmla="*/ 864075 w 2296986"/>
              <a:gd name="connsiteY7-2022" fmla="*/ 1325138 h 2354614"/>
              <a:gd name="connsiteX8-2023" fmla="*/ 415531 w 2296986"/>
              <a:gd name="connsiteY8-2024" fmla="*/ 2322305 h 2354614"/>
              <a:gd name="connsiteX9-2025" fmla="*/ 293764 w 2296986"/>
              <a:gd name="connsiteY9-2026" fmla="*/ 2052938 h 2354614"/>
              <a:gd name="connsiteX10-2027" fmla="*/ 497994 w 2296986"/>
              <a:gd name="connsiteY10-2028" fmla="*/ 836513 h 2354614"/>
              <a:gd name="connsiteX11-2029" fmla="*/ 11747 w 2296986"/>
              <a:gd name="connsiteY11-2030" fmla="*/ 5598 h 2354614"/>
              <a:gd name="connsiteX12-2031" fmla="*/ 841291 w 2296986"/>
              <a:gd name="connsiteY12-2032" fmla="*/ 570880 h 2354614"/>
              <a:gd name="connsiteX13-2033" fmla="*/ 2042020 w 2296986"/>
              <a:gd name="connsiteY13-2034" fmla="*/ 514690 h 2354614"/>
              <a:gd name="connsiteX14-2035" fmla="*/ 2296986 w 2296986"/>
              <a:gd name="connsiteY14-2036" fmla="*/ 662822 h 2354614"/>
              <a:gd name="connsiteX15-2037" fmla="*/ 1125486 w 2296986"/>
              <a:gd name="connsiteY15-2038" fmla="*/ 1004275 h 2354614"/>
              <a:gd name="connsiteX16-2039" fmla="*/ 1677097 w 2296986"/>
              <a:gd name="connsiteY16-2040" fmla="*/ 1608616 h 2354614"/>
              <a:gd name="connsiteX17-2041" fmla="*/ 2095511 w 2296986"/>
              <a:gd name="connsiteY17-2042" fmla="*/ 1557409 h 2354614"/>
              <a:gd name="connsiteX0-2043" fmla="*/ 2280220 w 2296986"/>
              <a:gd name="connsiteY0-2044" fmla="*/ 1747911 h 2354614"/>
              <a:gd name="connsiteX1-2045" fmla="*/ 1828126 w 2296986"/>
              <a:gd name="connsiteY1-2046" fmla="*/ 1826397 h 2354614"/>
              <a:gd name="connsiteX2-2047" fmla="*/ 1955684 w 2296986"/>
              <a:gd name="connsiteY2-2048" fmla="*/ 2095993 h 2354614"/>
              <a:gd name="connsiteX3-2049" fmla="*/ 1683117 w 2296986"/>
              <a:gd name="connsiteY3-2050" fmla="*/ 1962642 h 2354614"/>
              <a:gd name="connsiteX4-2051" fmla="*/ 1529193 w 2296986"/>
              <a:gd name="connsiteY4-2052" fmla="*/ 2354614 h 2354614"/>
              <a:gd name="connsiteX5-2053" fmla="*/ 1381062 w 2296986"/>
              <a:gd name="connsiteY5-2054" fmla="*/ 2120909 h 2354614"/>
              <a:gd name="connsiteX6-2055" fmla="*/ 1496122 w 2296986"/>
              <a:gd name="connsiteY6-2056" fmla="*/ 1788220 h 2354614"/>
              <a:gd name="connsiteX7-2057" fmla="*/ 864075 w 2296986"/>
              <a:gd name="connsiteY7-2058" fmla="*/ 1325138 h 2354614"/>
              <a:gd name="connsiteX8-2059" fmla="*/ 415531 w 2296986"/>
              <a:gd name="connsiteY8-2060" fmla="*/ 2322305 h 2354614"/>
              <a:gd name="connsiteX9-2061" fmla="*/ 293764 w 2296986"/>
              <a:gd name="connsiteY9-2062" fmla="*/ 2052938 h 2354614"/>
              <a:gd name="connsiteX10-2063" fmla="*/ 497994 w 2296986"/>
              <a:gd name="connsiteY10-2064" fmla="*/ 836513 h 2354614"/>
              <a:gd name="connsiteX11-2065" fmla="*/ 11747 w 2296986"/>
              <a:gd name="connsiteY11-2066" fmla="*/ 5598 h 2354614"/>
              <a:gd name="connsiteX12-2067" fmla="*/ 841291 w 2296986"/>
              <a:gd name="connsiteY12-2068" fmla="*/ 570880 h 2354614"/>
              <a:gd name="connsiteX13-2069" fmla="*/ 2042020 w 2296986"/>
              <a:gd name="connsiteY13-2070" fmla="*/ 514690 h 2354614"/>
              <a:gd name="connsiteX14-2071" fmla="*/ 2296986 w 2296986"/>
              <a:gd name="connsiteY14-2072" fmla="*/ 662822 h 2354614"/>
              <a:gd name="connsiteX15-2073" fmla="*/ 1209809 w 2296986"/>
              <a:gd name="connsiteY15-2074" fmla="*/ 996610 h 2354614"/>
              <a:gd name="connsiteX16-2075" fmla="*/ 1677097 w 2296986"/>
              <a:gd name="connsiteY16-2076" fmla="*/ 1608616 h 2354614"/>
              <a:gd name="connsiteX17-2077" fmla="*/ 2095511 w 2296986"/>
              <a:gd name="connsiteY17-2078" fmla="*/ 1557409 h 2354614"/>
              <a:gd name="connsiteX0-2079" fmla="*/ 2279828 w 2296594"/>
              <a:gd name="connsiteY0-2080" fmla="*/ 1747911 h 2354614"/>
              <a:gd name="connsiteX1-2081" fmla="*/ 1827734 w 2296594"/>
              <a:gd name="connsiteY1-2082" fmla="*/ 1826397 h 2354614"/>
              <a:gd name="connsiteX2-2083" fmla="*/ 1955292 w 2296594"/>
              <a:gd name="connsiteY2-2084" fmla="*/ 2095993 h 2354614"/>
              <a:gd name="connsiteX3-2085" fmla="*/ 1682725 w 2296594"/>
              <a:gd name="connsiteY3-2086" fmla="*/ 1962642 h 2354614"/>
              <a:gd name="connsiteX4-2087" fmla="*/ 1528801 w 2296594"/>
              <a:gd name="connsiteY4-2088" fmla="*/ 2354614 h 2354614"/>
              <a:gd name="connsiteX5-2089" fmla="*/ 1380670 w 2296594"/>
              <a:gd name="connsiteY5-2090" fmla="*/ 2120909 h 2354614"/>
              <a:gd name="connsiteX6-2091" fmla="*/ 1495730 w 2296594"/>
              <a:gd name="connsiteY6-2092" fmla="*/ 1788220 h 2354614"/>
              <a:gd name="connsiteX7-2093" fmla="*/ 863683 w 2296594"/>
              <a:gd name="connsiteY7-2094" fmla="*/ 1325138 h 2354614"/>
              <a:gd name="connsiteX8-2095" fmla="*/ 415139 w 2296594"/>
              <a:gd name="connsiteY8-2096" fmla="*/ 2322305 h 2354614"/>
              <a:gd name="connsiteX9-2097" fmla="*/ 293372 w 2296594"/>
              <a:gd name="connsiteY9-2098" fmla="*/ 2052938 h 2354614"/>
              <a:gd name="connsiteX10-2099" fmla="*/ 512934 w 2296594"/>
              <a:gd name="connsiteY10-2100" fmla="*/ 874842 h 2354614"/>
              <a:gd name="connsiteX11-2101" fmla="*/ 11355 w 2296594"/>
              <a:gd name="connsiteY11-2102" fmla="*/ 5598 h 2354614"/>
              <a:gd name="connsiteX12-2103" fmla="*/ 840899 w 2296594"/>
              <a:gd name="connsiteY12-2104" fmla="*/ 570880 h 2354614"/>
              <a:gd name="connsiteX13-2105" fmla="*/ 2041628 w 2296594"/>
              <a:gd name="connsiteY13-2106" fmla="*/ 514690 h 2354614"/>
              <a:gd name="connsiteX14-2107" fmla="*/ 2296594 w 2296594"/>
              <a:gd name="connsiteY14-2108" fmla="*/ 662822 h 2354614"/>
              <a:gd name="connsiteX15-2109" fmla="*/ 1209417 w 2296594"/>
              <a:gd name="connsiteY15-2110" fmla="*/ 996610 h 2354614"/>
              <a:gd name="connsiteX16-2111" fmla="*/ 1676705 w 2296594"/>
              <a:gd name="connsiteY16-2112" fmla="*/ 1608616 h 2354614"/>
              <a:gd name="connsiteX17-2113" fmla="*/ 2095119 w 2296594"/>
              <a:gd name="connsiteY17-2114" fmla="*/ 1557409 h 2354614"/>
              <a:gd name="connsiteX0-2115" fmla="*/ 2279828 w 2296594"/>
              <a:gd name="connsiteY0-2116" fmla="*/ 1747911 h 2354614"/>
              <a:gd name="connsiteX1-2117" fmla="*/ 1827734 w 2296594"/>
              <a:gd name="connsiteY1-2118" fmla="*/ 1826397 h 2354614"/>
              <a:gd name="connsiteX2-2119" fmla="*/ 1955292 w 2296594"/>
              <a:gd name="connsiteY2-2120" fmla="*/ 2095993 h 2354614"/>
              <a:gd name="connsiteX3-2121" fmla="*/ 1682725 w 2296594"/>
              <a:gd name="connsiteY3-2122" fmla="*/ 1962642 h 2354614"/>
              <a:gd name="connsiteX4-2123" fmla="*/ 1528801 w 2296594"/>
              <a:gd name="connsiteY4-2124" fmla="*/ 2354614 h 2354614"/>
              <a:gd name="connsiteX5-2125" fmla="*/ 1380670 w 2296594"/>
              <a:gd name="connsiteY5-2126" fmla="*/ 2120909 h 2354614"/>
              <a:gd name="connsiteX6-2127" fmla="*/ 1495730 w 2296594"/>
              <a:gd name="connsiteY6-2128" fmla="*/ 1788220 h 2354614"/>
              <a:gd name="connsiteX7-2129" fmla="*/ 856016 w 2296594"/>
              <a:gd name="connsiteY7-2130" fmla="*/ 1302141 h 2354614"/>
              <a:gd name="connsiteX8-2131" fmla="*/ 415139 w 2296594"/>
              <a:gd name="connsiteY8-2132" fmla="*/ 2322305 h 2354614"/>
              <a:gd name="connsiteX9-2133" fmla="*/ 293372 w 2296594"/>
              <a:gd name="connsiteY9-2134" fmla="*/ 2052938 h 2354614"/>
              <a:gd name="connsiteX10-2135" fmla="*/ 512934 w 2296594"/>
              <a:gd name="connsiteY10-2136" fmla="*/ 874842 h 2354614"/>
              <a:gd name="connsiteX11-2137" fmla="*/ 11355 w 2296594"/>
              <a:gd name="connsiteY11-2138" fmla="*/ 5598 h 2354614"/>
              <a:gd name="connsiteX12-2139" fmla="*/ 840899 w 2296594"/>
              <a:gd name="connsiteY12-2140" fmla="*/ 570880 h 2354614"/>
              <a:gd name="connsiteX13-2141" fmla="*/ 2041628 w 2296594"/>
              <a:gd name="connsiteY13-2142" fmla="*/ 514690 h 2354614"/>
              <a:gd name="connsiteX14-2143" fmla="*/ 2296594 w 2296594"/>
              <a:gd name="connsiteY14-2144" fmla="*/ 662822 h 2354614"/>
              <a:gd name="connsiteX15-2145" fmla="*/ 1209417 w 2296594"/>
              <a:gd name="connsiteY15-2146" fmla="*/ 996610 h 2354614"/>
              <a:gd name="connsiteX16-2147" fmla="*/ 1676705 w 2296594"/>
              <a:gd name="connsiteY16-2148" fmla="*/ 1608616 h 2354614"/>
              <a:gd name="connsiteX17-2149" fmla="*/ 2095119 w 2296594"/>
              <a:gd name="connsiteY17-2150" fmla="*/ 1557409 h 2354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rgbClr val="69B6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Arial Unicode MS"/>
            </a:endParaRPr>
          </a:p>
        </p:txBody>
      </p:sp>
      <p:grpSp>
        <p:nvGrpSpPr>
          <p:cNvPr id="29" name="Graphic 74"/>
          <p:cNvGrpSpPr/>
          <p:nvPr/>
        </p:nvGrpSpPr>
        <p:grpSpPr>
          <a:xfrm>
            <a:off x="5712198" y="3490386"/>
            <a:ext cx="744743" cy="561269"/>
            <a:chOff x="4243255" y="3284873"/>
            <a:chExt cx="2045509" cy="1541580"/>
          </a:xfrm>
          <a:solidFill>
            <a:srgbClr val="57A7BD"/>
          </a:solidFill>
        </p:grpSpPr>
        <p:sp>
          <p:nvSpPr>
            <p:cNvPr id="30" name="Freeform: Shape 28"/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/>
              </a:endParaRPr>
            </a:p>
          </p:txBody>
        </p:sp>
        <p:sp>
          <p:nvSpPr>
            <p:cNvPr id="31" name="Freeform: Shape 29"/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/>
              </a:endParaRPr>
            </a:p>
          </p:txBody>
        </p:sp>
        <p:sp>
          <p:nvSpPr>
            <p:cNvPr id="32" name="Freeform: Shape 30"/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/>
              </a:endParaRPr>
            </a:p>
          </p:txBody>
        </p:sp>
        <p:sp>
          <p:nvSpPr>
            <p:cNvPr id="33" name="Freeform: Shape 31"/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/>
              </a:endParaRPr>
            </a:p>
          </p:txBody>
        </p:sp>
        <p:sp>
          <p:nvSpPr>
            <p:cNvPr id="34" name="Freeform: Shape 32"/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任意多边形 1"/>
          <p:cNvSpPr/>
          <p:nvPr/>
        </p:nvSpPr>
        <p:spPr>
          <a:xfrm>
            <a:off x="0" y="406400"/>
            <a:ext cx="4019550" cy="342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14188" y="0"/>
              </a:cxn>
              <a:cxn ang="0">
                <a:pos x="1721471" y="212834"/>
              </a:cxn>
              <a:cxn ang="0">
                <a:pos x="0" y="212834"/>
              </a:cxn>
              <a:cxn ang="0">
                <a:pos x="0" y="0"/>
              </a:cxn>
            </a:cxnLst>
            <a:rect l="0" t="0" r="0" b="0"/>
            <a:pathLst>
              <a:path w="8440540" h="552450">
                <a:moveTo>
                  <a:pt x="0" y="0"/>
                </a:moveTo>
                <a:lnTo>
                  <a:pt x="8440540" y="0"/>
                </a:lnTo>
                <a:lnTo>
                  <a:pt x="7590760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solidFill>
            <a:srgbClr val="F63357"/>
          </a:solidFill>
          <a:ln w="9525">
            <a:noFill/>
          </a:ln>
        </p:spPr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7413" name="图表 8"/>
          <p:cNvGraphicFramePr/>
          <p:nvPr/>
        </p:nvGraphicFramePr>
        <p:xfrm>
          <a:off x="629920" y="3752215"/>
          <a:ext cx="1573530" cy="95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3450590" imgH="2334895" progId="Excel.Chart.8">
                  <p:embed/>
                </p:oleObj>
              </mc:Choice>
              <mc:Fallback>
                <p:oleObj r:id="rId3" imgW="3450590" imgH="2334895" progId="Excel.Chart.8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920" y="3752215"/>
                        <a:ext cx="1573530" cy="9594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文本框 24"/>
          <p:cNvSpPr txBox="1"/>
          <p:nvPr/>
        </p:nvSpPr>
        <p:spPr>
          <a:xfrm>
            <a:off x="248920" y="4712970"/>
            <a:ext cx="26593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  <a:buFont typeface="Arial" panose="020B0604020202020204" pitchFamily="34" charset="0"/>
            </a:pPr>
            <a:r>
              <a:rPr lang="en-US" altLang="en-US" sz="2000" dirty="0">
                <a:solidFill>
                  <a:schemeClr val="bg1"/>
                </a:solidFill>
                <a:uFillTx/>
                <a:latin typeface="Gill Sans MT" panose="020B0502020104020203" charset="0"/>
                <a:ea typeface="Arial" panose="020B0604020202020204" pitchFamily="34" charset="0"/>
                <a:cs typeface="Candara" panose="020E0502030303020204" charset="0"/>
                <a:sym typeface="+mn-ea"/>
              </a:rPr>
              <a:t>Bersikap Jujur dan disiplin dengan norma/kaidah ketentuan</a:t>
            </a:r>
          </a:p>
        </p:txBody>
      </p:sp>
      <p:graphicFrame>
        <p:nvGraphicFramePr>
          <p:cNvPr id="17421" name="图表 30"/>
          <p:cNvGraphicFramePr/>
          <p:nvPr/>
        </p:nvGraphicFramePr>
        <p:xfrm>
          <a:off x="4789805" y="3752215"/>
          <a:ext cx="1582420" cy="101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5" imgW="3450590" imgH="2334895" progId="Excel.Chart.8">
                  <p:embed/>
                </p:oleObj>
              </mc:Choice>
              <mc:Fallback>
                <p:oleObj r:id="rId5" imgW="3450590" imgH="2334895" progId="Excel.Chart.8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9805" y="3752215"/>
                        <a:ext cx="1582420" cy="10147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9" name="图表 39"/>
          <p:cNvGraphicFramePr/>
          <p:nvPr/>
        </p:nvGraphicFramePr>
        <p:xfrm>
          <a:off x="2479675" y="3162300"/>
          <a:ext cx="1507490" cy="99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7" imgW="3444240" imgH="2334895" progId="Excel.Chart.8">
                  <p:embed/>
                </p:oleObj>
              </mc:Choice>
              <mc:Fallback>
                <p:oleObj r:id="rId7" imgW="3444240" imgH="2334895" progId="Excel.Chart.8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9675" y="3162300"/>
                        <a:ext cx="1507490" cy="991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文本框 38"/>
          <p:cNvSpPr txBox="1"/>
          <p:nvPr/>
        </p:nvSpPr>
        <p:spPr>
          <a:xfrm>
            <a:off x="9230995" y="4603750"/>
            <a:ext cx="296100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</a:pPr>
            <a:r>
              <a:rPr lang="en-US" sz="2000">
                <a:solidFill>
                  <a:schemeClr val="bg1"/>
                </a:solidFill>
                <a:uFillTx/>
                <a:latin typeface="Gill Sans MT" panose="020B0502020104020203" charset="0"/>
                <a:sym typeface="+mn-ea"/>
              </a:rPr>
              <a:t>lebih mampu mengoptimalkan kemampuan dirinya untuk membuat laporan</a:t>
            </a:r>
            <a:endParaRPr lang="en-US" altLang="en-US" sz="2000" dirty="0">
              <a:solidFill>
                <a:schemeClr val="bg1"/>
              </a:solidFill>
              <a:uFillTx/>
              <a:latin typeface="Gill Sans MT" panose="020B0502020104020203" charset="0"/>
              <a:ea typeface="Arial" panose="020B0604020202020204" pitchFamily="34" charset="0"/>
              <a:sym typeface="+mn-ea"/>
            </a:endParaRPr>
          </a:p>
        </p:txBody>
      </p:sp>
      <p:graphicFrame>
        <p:nvGraphicFramePr>
          <p:cNvPr id="17437" name="图表 48"/>
          <p:cNvGraphicFramePr/>
          <p:nvPr/>
        </p:nvGraphicFramePr>
        <p:xfrm>
          <a:off x="9772015" y="3546475"/>
          <a:ext cx="1496060" cy="958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9" imgW="3450590" imgH="2334895" progId="Excel.Chart.8">
                  <p:embed/>
                </p:oleObj>
              </mc:Choice>
              <mc:Fallback>
                <p:oleObj r:id="rId9" imgW="3450590" imgH="2334895" progId="Excel.Char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72015" y="3546475"/>
                        <a:ext cx="1496060" cy="9582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1" name="文本框 47"/>
          <p:cNvSpPr txBox="1"/>
          <p:nvPr/>
        </p:nvSpPr>
        <p:spPr>
          <a:xfrm>
            <a:off x="2634615" y="6105525"/>
            <a:ext cx="68567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</a:pPr>
            <a:r>
              <a:rPr lang="en-US" sz="2000">
                <a:solidFill>
                  <a:srgbClr val="FFFF00"/>
                </a:solidFill>
                <a:uFillTx/>
                <a:latin typeface="Gill Sans MT" panose="020B0502020104020203" charset="0"/>
                <a:sym typeface="+mn-ea"/>
              </a:rPr>
              <a:t>integritas dalam diri seseorang, menjadi  lebih mudah dalam menjalin kerjasama dengan orang lain </a:t>
            </a:r>
            <a:endParaRPr lang="en-US" altLang="en-US" sz="2000" dirty="0">
              <a:solidFill>
                <a:srgbClr val="FFFF00"/>
              </a:solidFill>
              <a:uFillTx/>
              <a:latin typeface="Gill Sans MT" panose="020B0502020104020203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769745" y="2061210"/>
            <a:ext cx="29273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  <a:uFillTx/>
                <a:latin typeface="Gill Sans MT" panose="020B0502020104020203" charset="0"/>
                <a:sym typeface="+mn-ea"/>
              </a:rPr>
              <a:t>isi laporan menggunakan data/informasi yang dapat dipertanggungjawabkan</a:t>
            </a:r>
          </a:p>
        </p:txBody>
      </p:sp>
      <p:graphicFrame>
        <p:nvGraphicFramePr>
          <p:cNvPr id="5" name="图表 39"/>
          <p:cNvGraphicFramePr/>
          <p:nvPr/>
        </p:nvGraphicFramePr>
        <p:xfrm>
          <a:off x="7364730" y="3075940"/>
          <a:ext cx="1507490" cy="99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11" imgW="3444240" imgH="2334895" progId="Excel.Chart.8">
                  <p:embed/>
                </p:oleObj>
              </mc:Choice>
              <mc:Fallback>
                <p:oleObj r:id="rId11" imgW="3444240" imgH="2334895" progId="Excel.Chart.8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64730" y="3075940"/>
                        <a:ext cx="1507490" cy="991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1396365" y="3672205"/>
            <a:ext cx="1866900" cy="509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traight Connector 7"/>
          <p:cNvCxnSpPr/>
          <p:nvPr/>
        </p:nvCxnSpPr>
        <p:spPr>
          <a:xfrm>
            <a:off x="3220085" y="3672205"/>
            <a:ext cx="2356485" cy="6375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traight Connector 8"/>
          <p:cNvCxnSpPr/>
          <p:nvPr/>
        </p:nvCxnSpPr>
        <p:spPr>
          <a:xfrm>
            <a:off x="8019415" y="3639820"/>
            <a:ext cx="2550795" cy="400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traight Connector 9"/>
          <p:cNvCxnSpPr/>
          <p:nvPr/>
        </p:nvCxnSpPr>
        <p:spPr>
          <a:xfrm flipV="1">
            <a:off x="5573395" y="3639820"/>
            <a:ext cx="2446020" cy="662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 Box 10"/>
          <p:cNvSpPr txBox="1"/>
          <p:nvPr/>
        </p:nvSpPr>
        <p:spPr>
          <a:xfrm>
            <a:off x="982345" y="913765"/>
            <a:ext cx="107289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rgbClr val="FFFF00"/>
                </a:solidFill>
                <a:uFillTx/>
                <a:latin typeface="Gill Sans MT" panose="020B0502020104020203" charset="0"/>
                <a:sym typeface="+mn-ea"/>
              </a:rPr>
              <a:t>Integritas menjadikan laporan lebih “berkualitas”</a:t>
            </a:r>
          </a:p>
        </p:txBody>
      </p:sp>
      <p:sp>
        <p:nvSpPr>
          <p:cNvPr id="2" name="文本框 24"/>
          <p:cNvSpPr txBox="1"/>
          <p:nvPr/>
        </p:nvSpPr>
        <p:spPr>
          <a:xfrm>
            <a:off x="4443095" y="4768850"/>
            <a:ext cx="265938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  <a:buFont typeface="Arial" panose="020B0604020202020204" pitchFamily="34" charset="0"/>
            </a:pPr>
            <a:r>
              <a:rPr lang="en-US" altLang="en-US" sz="2000" dirty="0">
                <a:solidFill>
                  <a:schemeClr val="bg1"/>
                </a:solidFill>
                <a:uFillTx/>
                <a:latin typeface="Gill Sans MT" panose="020B0502020104020203" charset="0"/>
                <a:ea typeface="Arial" panose="020B0604020202020204" pitchFamily="34" charset="0"/>
                <a:cs typeface="Candara" panose="020E0502030303020204" charset="0"/>
                <a:sym typeface="+mn-ea"/>
              </a:rPr>
              <a:t>Mendeskripsikan/  menganalis isi laporan dengan obyektif”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4665" y="2061210"/>
            <a:ext cx="29273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uFillTx/>
                <a:latin typeface="Gill Sans MT" panose="020B0502020104020203" charset="0"/>
                <a:sym typeface="+mn-ea"/>
              </a:rPr>
              <a:t> lebih bijaksana dalam memaknai proses dan hasil pekerjaannya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4"/>
          <p:cNvSpPr txBox="1"/>
          <p:nvPr/>
        </p:nvSpPr>
        <p:spPr>
          <a:xfrm>
            <a:off x="0" y="0"/>
            <a:ext cx="12192000" cy="828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</a:pPr>
            <a:r>
              <a:rPr lang="en-US" altLang="en-GB" sz="2400" b="1">
                <a:solidFill>
                  <a:schemeClr val="lt1"/>
                </a:solidFill>
              </a:rPr>
              <a:t>	Jumlah Sekolah dan Siswa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</a:pPr>
            <a:r>
              <a:rPr lang="en-US" altLang="en-GB" sz="2400" b="1">
                <a:solidFill>
                  <a:schemeClr val="lt1"/>
                </a:solidFill>
              </a:rPr>
              <a:t>	sebagai Peneriman Bantuan Pemerintah ADEM</a:t>
            </a:r>
          </a:p>
        </p:txBody>
      </p:sp>
      <p:sp>
        <p:nvSpPr>
          <p:cNvPr id="573" name="Google Shape;573;p104"/>
          <p:cNvSpPr txBox="1">
            <a:spLocks noGrp="1"/>
          </p:cNvSpPr>
          <p:nvPr>
            <p:ph type="sldNum" idx="12"/>
          </p:nvPr>
        </p:nvSpPr>
        <p:spPr>
          <a:xfrm>
            <a:off x="11357279" y="6540880"/>
            <a:ext cx="7924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6" tIns="34266" rIns="68566" bIns="34266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 sz="1420"/>
              <a:t>6</a:t>
            </a:fld>
            <a:endParaRPr lang="en-GB" sz="1420"/>
          </a:p>
        </p:txBody>
      </p:sp>
      <p:sp>
        <p:nvSpPr>
          <p:cNvPr id="586" name="Google Shape;586;p105"/>
          <p:cNvSpPr/>
          <p:nvPr/>
        </p:nvSpPr>
        <p:spPr>
          <a:xfrm>
            <a:off x="6028210" y="2330005"/>
            <a:ext cx="499200" cy="762600"/>
          </a:xfrm>
          <a:prstGeom prst="homePlate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ea typeface="Malgun Gothic" panose="020B0503020000020004" charset="-127"/>
            </a:endParaRPr>
          </a:p>
        </p:txBody>
      </p:sp>
      <p:sp>
        <p:nvSpPr>
          <p:cNvPr id="3935" name="Google Shape;3935;p305"/>
          <p:cNvSpPr/>
          <p:nvPr/>
        </p:nvSpPr>
        <p:spPr>
          <a:xfrm>
            <a:off x="1062990" y="2268220"/>
            <a:ext cx="4743450" cy="885825"/>
          </a:xfrm>
          <a:prstGeom prst="rect">
            <a:avLst/>
          </a:prstGeom>
          <a:solidFill>
            <a:srgbClr val="D5F4F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40 sekolah </a:t>
            </a:r>
            <a:r>
              <a:rPr lang="en-US" sz="2800" dirty="0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dan 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418 </a:t>
            </a:r>
            <a:r>
              <a:rPr lang="en-US" sz="2800" dirty="0" err="1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siswa</a:t>
            </a:r>
            <a:endParaRPr lang="en-US" sz="2800" dirty="0">
              <a:solidFill>
                <a:srgbClr val="002060"/>
              </a:solidFill>
              <a:uFillTx/>
              <a:latin typeface="Gill Sans MT" panose="020B0502020104020203" charset="0"/>
              <a:ea typeface="Malgun Gothic" panose="020B0503020000020004" charset="-127"/>
              <a:cs typeface="Gill Sans MT" panose="020B0502020104020203" charset="0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(Papua dan Papua Barat)</a:t>
            </a:r>
          </a:p>
        </p:txBody>
      </p:sp>
      <p:sp>
        <p:nvSpPr>
          <p:cNvPr id="6" name="Google Shape;3935;p305"/>
          <p:cNvSpPr/>
          <p:nvPr/>
        </p:nvSpPr>
        <p:spPr>
          <a:xfrm>
            <a:off x="1063625" y="3636010"/>
            <a:ext cx="4744085" cy="8858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130 </a:t>
            </a:r>
            <a:r>
              <a:rPr lang="en-US" sz="2800" dirty="0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sekolah dan 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166 </a:t>
            </a:r>
            <a:r>
              <a:rPr lang="en-US" sz="2800" dirty="0" err="1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siswa</a:t>
            </a:r>
            <a:r>
              <a:rPr lang="en-US" sz="2800" dirty="0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(3 T)</a:t>
            </a:r>
          </a:p>
        </p:txBody>
      </p:sp>
      <p:sp>
        <p:nvSpPr>
          <p:cNvPr id="2" name="Google Shape;3935;p305"/>
          <p:cNvSpPr/>
          <p:nvPr/>
        </p:nvSpPr>
        <p:spPr>
          <a:xfrm>
            <a:off x="1063625" y="5003800"/>
            <a:ext cx="4744085" cy="8858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41 sekolah </a:t>
            </a:r>
            <a:r>
              <a:rPr lang="en-US" sz="2800" dirty="0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dan 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227 </a:t>
            </a:r>
            <a:r>
              <a:rPr lang="en-US" sz="2800" dirty="0" err="1">
                <a:solidFill>
                  <a:srgbClr val="002060"/>
                </a:solidFill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siswa</a:t>
            </a:r>
            <a:endParaRPr lang="en-US" sz="2800" dirty="0">
              <a:solidFill>
                <a:srgbClr val="002060"/>
              </a:solidFill>
              <a:uFillTx/>
              <a:latin typeface="Gill Sans MT" panose="020B0502020104020203" charset="0"/>
              <a:ea typeface="Malgun Gothic" panose="020B0503020000020004" charset="-127"/>
              <a:cs typeface="Gill Sans MT" panose="020B0502020104020203" charset="0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(</a:t>
            </a:r>
            <a:r>
              <a:rPr lang="en-US" sz="2800" dirty="0" err="1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Repratiasi</a:t>
            </a:r>
            <a:r>
              <a:rPr lang="en-US" sz="2800" dirty="0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)</a:t>
            </a:r>
          </a:p>
        </p:txBody>
      </p:sp>
      <p:sp>
        <p:nvSpPr>
          <p:cNvPr id="3" name="Google Shape;586;p105"/>
          <p:cNvSpPr/>
          <p:nvPr/>
        </p:nvSpPr>
        <p:spPr>
          <a:xfrm>
            <a:off x="6028210" y="3719385"/>
            <a:ext cx="499200" cy="762600"/>
          </a:xfrm>
          <a:prstGeom prst="homePlate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ea typeface="Malgun Gothic" panose="020B0503020000020004" charset="-127"/>
            </a:endParaRPr>
          </a:p>
        </p:txBody>
      </p:sp>
      <p:sp>
        <p:nvSpPr>
          <p:cNvPr id="4" name="Google Shape;586;p105"/>
          <p:cNvSpPr/>
          <p:nvPr/>
        </p:nvSpPr>
        <p:spPr>
          <a:xfrm>
            <a:off x="6028210" y="5081460"/>
            <a:ext cx="499200" cy="762600"/>
          </a:xfrm>
          <a:prstGeom prst="homePlate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ea typeface="Malgun Gothic" panose="020B0503020000020004" charset="-127"/>
            </a:endParaRPr>
          </a:p>
        </p:txBody>
      </p:sp>
      <p:sp>
        <p:nvSpPr>
          <p:cNvPr id="5" name="Google Shape;3935;p305"/>
          <p:cNvSpPr/>
          <p:nvPr/>
        </p:nvSpPr>
        <p:spPr>
          <a:xfrm>
            <a:off x="6612890" y="2327275"/>
            <a:ext cx="5536565" cy="35032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2060"/>
              </a:solidFill>
              <a:uFillTx/>
              <a:latin typeface="Gill Sans MT" panose="020B0502020104020203" charset="0"/>
              <a:ea typeface="Malgun Gothic" panose="020B0503020000020004" charset="-127"/>
              <a:cs typeface="Gill Sans MT" panose="020B0502020104020203" charset="0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T</a:t>
            </a:r>
            <a:r>
              <a:rPr lang="en-US" sz="2800" dirty="0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otal;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211 sekolah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 811 </a:t>
            </a:r>
            <a:r>
              <a:rPr lang="en-US" sz="2800" dirty="0" err="1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siswa</a:t>
            </a:r>
            <a:endParaRPr lang="en-US" sz="2800" dirty="0">
              <a:solidFill>
                <a:schemeClr val="tx1"/>
              </a:solidFill>
              <a:uFillTx/>
              <a:latin typeface="Gill Sans MT" panose="020B0502020104020203" charset="0"/>
              <a:ea typeface="Malgun Gothic" panose="020B0503020000020004" charset="-127"/>
              <a:cs typeface="Gill Sans MT" panose="020B0502020104020203" charset="0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uFillTx/>
              <a:latin typeface="Gill Sans MT" panose="020B0502020104020203" charset="0"/>
              <a:ea typeface="Malgun Gothic" panose="020B0503020000020004" charset="-127"/>
              <a:cs typeface="Gill Sans MT" panose="020B0502020104020203" charset="0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Jumlah</a:t>
            </a:r>
            <a:r>
              <a:rPr lang="en-US" sz="2800" dirty="0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 Sekolah </a:t>
            </a:r>
          </a:p>
          <a:p>
            <a:pPr marL="0" marR="0" lvl="0" indent="3841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sudah upload </a:t>
            </a:r>
            <a:r>
              <a:rPr lang="en-US" dirty="0" err="1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laporan</a:t>
            </a:r>
            <a:r>
              <a:rPr lang="en-US" dirty="0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/lengkap          :  46 Sekolah</a:t>
            </a:r>
          </a:p>
          <a:p>
            <a:pPr marL="0" marR="0" lvl="0" indent="3841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sudah upload </a:t>
            </a:r>
            <a:r>
              <a:rPr lang="en-US" dirty="0" err="1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laporan</a:t>
            </a:r>
            <a:r>
              <a:rPr lang="en-US" dirty="0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/</a:t>
            </a:r>
            <a:r>
              <a:rPr lang="en-US" dirty="0" err="1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belum</a:t>
            </a:r>
            <a:r>
              <a:rPr lang="en-US" dirty="0">
                <a:solidFill>
                  <a:schemeClr val="tx1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 lengkap;  23 Sekolah</a:t>
            </a:r>
          </a:p>
          <a:p>
            <a:pPr marL="0" marR="0" lvl="0" indent="3841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C0000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belum</a:t>
            </a:r>
            <a:r>
              <a:rPr lang="en-US" b="1" dirty="0">
                <a:solidFill>
                  <a:srgbClr val="C0000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 upload </a:t>
            </a:r>
            <a:r>
              <a:rPr lang="en-US" b="1" dirty="0" err="1">
                <a:solidFill>
                  <a:srgbClr val="C0000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laporan</a:t>
            </a:r>
            <a:r>
              <a:rPr lang="en-US" b="1" dirty="0">
                <a:solidFill>
                  <a:srgbClr val="C0000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                ; </a:t>
            </a:r>
            <a:r>
              <a:rPr lang="en-US" b="1" dirty="0">
                <a:solidFill>
                  <a:srgbClr val="C00000"/>
                </a:solidFill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142 Sekolah</a:t>
            </a:r>
            <a:endParaRPr lang="en-US" b="1" dirty="0">
              <a:solidFill>
                <a:srgbClr val="C00000"/>
              </a:solidFill>
              <a:uFillTx/>
              <a:latin typeface="Gill Sans MT" panose="020B0502020104020203" charset="0"/>
              <a:ea typeface="Malgun Gothic" panose="020B0503020000020004" charset="-127"/>
              <a:cs typeface="Gill Sans MT" panose="020B0502020104020203" charset="0"/>
              <a:sym typeface="Calibri" panose="020F0502020204030204"/>
            </a:endParaRPr>
          </a:p>
          <a:p>
            <a:pPr marL="0" marR="0" lvl="0" indent="384175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/>
              </a:solidFill>
              <a:uFillTx/>
              <a:latin typeface="Gill Sans MT" panose="020B0502020104020203" charset="0"/>
              <a:ea typeface="Malgun Gothic" panose="020B0503020000020004" charset="-127"/>
              <a:cs typeface="Gill Sans MT" panose="020B0502020104020203" charset="0"/>
              <a:sym typeface="Calibri" panose="020F0502020204030204"/>
            </a:endParaRPr>
          </a:p>
          <a:p>
            <a:pPr marL="0" marR="0" lvl="0" indent="3841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uFillTx/>
                <a:latin typeface="Gill Sans MT" panose="020B0502020104020203" charset="0"/>
                <a:ea typeface="Malgun Gothic" panose="020B0503020000020004" charset="-127"/>
                <a:cs typeface="Gill Sans MT" panose="020B0502020104020203" charset="0"/>
                <a:sym typeface="Calibri" panose="020F0502020204030204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2060"/>
              </a:solidFill>
              <a:uFillTx/>
              <a:latin typeface="Gill Sans MT" panose="020B0502020104020203" charset="0"/>
              <a:ea typeface="Malgun Gothic" panose="020B0503020000020004" charset="-127"/>
              <a:cs typeface="Gill Sans MT" panose="020B0502020104020203" charset="0"/>
              <a:sym typeface="Calibri" panose="020F0502020204030204"/>
            </a:endParaRPr>
          </a:p>
        </p:txBody>
      </p:sp>
      <p:sp>
        <p:nvSpPr>
          <p:cNvPr id="3937" name="Google Shape;3937;p305"/>
          <p:cNvSpPr/>
          <p:nvPr/>
        </p:nvSpPr>
        <p:spPr>
          <a:xfrm>
            <a:off x="7830185" y="6136005"/>
            <a:ext cx="3409950" cy="65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Status Data; 8 Des 2021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Sumber data; Dit. PMPK,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p304"/>
          <p:cNvSpPr txBox="1">
            <a:spLocks noGrp="1"/>
          </p:cNvSpPr>
          <p:nvPr>
            <p:ph type="title" idx="4294967295"/>
          </p:nvPr>
        </p:nvSpPr>
        <p:spPr>
          <a:xfrm>
            <a:off x="268605" y="31750"/>
            <a:ext cx="11998960" cy="735965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Evaluasi perlu dilakukan untuk menilai apakah program </a:t>
            </a:r>
            <a:r>
              <a:rPr lang="en-US" altLang="en-GB" sz="2400"/>
              <a:t>kegiatan ADEM  </a:t>
            </a:r>
            <a:r>
              <a:rPr lang="en-GB" sz="2400"/>
              <a:t>yang telah dilakukan berhasil mencapai target yang diharapkan </a:t>
            </a:r>
          </a:p>
        </p:txBody>
      </p:sp>
      <p:sp>
        <p:nvSpPr>
          <p:cNvPr id="3862" name="Google Shape;3862;p304"/>
          <p:cNvSpPr/>
          <p:nvPr/>
        </p:nvSpPr>
        <p:spPr>
          <a:xfrm>
            <a:off x="4281170" y="1222375"/>
            <a:ext cx="7292975" cy="77978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Dampak </a:t>
            </a:r>
            <a:r>
              <a:rPr lang="en-GB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bertujuan menilai apakah </a:t>
            </a:r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outcome</a:t>
            </a:r>
            <a:r>
              <a:rPr lang="en-GB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 yang dicapai memberikan dampak yang diharapkan</a:t>
            </a:r>
            <a:endParaRPr>
              <a:latin typeface="Calibri" panose="020F0502020204030204" pitchFamily="34" charset="0"/>
            </a:endParaRPr>
          </a:p>
        </p:txBody>
      </p:sp>
      <p:sp>
        <p:nvSpPr>
          <p:cNvPr id="3863" name="Google Shape;3863;p304"/>
          <p:cNvSpPr/>
          <p:nvPr/>
        </p:nvSpPr>
        <p:spPr>
          <a:xfrm>
            <a:off x="898525" y="1371600"/>
            <a:ext cx="2188210" cy="55054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IMPACT / DAMPAK</a:t>
            </a:r>
            <a:endParaRPr sz="1465"/>
          </a:p>
        </p:txBody>
      </p:sp>
      <p:sp>
        <p:nvSpPr>
          <p:cNvPr id="3864" name="Google Shape;3864;p304"/>
          <p:cNvSpPr/>
          <p:nvPr/>
        </p:nvSpPr>
        <p:spPr>
          <a:xfrm rot="8100000">
            <a:off x="3581400" y="1488440"/>
            <a:ext cx="234315" cy="24638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5" name="Google Shape;3865;p304"/>
          <p:cNvSpPr/>
          <p:nvPr/>
        </p:nvSpPr>
        <p:spPr>
          <a:xfrm rot="8100000">
            <a:off x="3480435" y="1524000"/>
            <a:ext cx="167005" cy="17526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6" name="Google Shape;3866;p304"/>
          <p:cNvSpPr/>
          <p:nvPr/>
        </p:nvSpPr>
        <p:spPr>
          <a:xfrm rot="8100000">
            <a:off x="3380105" y="1560195"/>
            <a:ext cx="97790" cy="103505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7" name="Google Shape;3867;p304"/>
          <p:cNvSpPr/>
          <p:nvPr/>
        </p:nvSpPr>
        <p:spPr>
          <a:xfrm>
            <a:off x="4248785" y="2318385"/>
            <a:ext cx="7293610" cy="992505"/>
          </a:xfrm>
          <a:prstGeom prst="roundRect">
            <a:avLst>
              <a:gd name="adj" fmla="val 16667"/>
            </a:avLst>
          </a:prstGeom>
          <a:solidFill>
            <a:srgbClr val="36551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Hasil </a:t>
            </a:r>
            <a:r>
              <a:rPr lang="en-GB" b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bertujuan menilai apakah output (keluaran) yang dicapai memberikan hasil yang diharapkan</a:t>
            </a:r>
            <a:endParaRPr>
              <a:latin typeface="Calibri" panose="020F0502020204030204" pitchFamily="34" charset="0"/>
            </a:endParaRPr>
          </a:p>
        </p:txBody>
      </p:sp>
      <p:sp>
        <p:nvSpPr>
          <p:cNvPr id="3868" name="Google Shape;3868;p304"/>
          <p:cNvSpPr/>
          <p:nvPr/>
        </p:nvSpPr>
        <p:spPr>
          <a:xfrm>
            <a:off x="898525" y="2513330"/>
            <a:ext cx="2188210" cy="550545"/>
          </a:xfrm>
          <a:prstGeom prst="roundRect">
            <a:avLst>
              <a:gd name="adj" fmla="val 16667"/>
            </a:avLst>
          </a:prstGeom>
          <a:solidFill>
            <a:srgbClr val="36551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OUTCOME / HASIL</a:t>
            </a:r>
            <a:endParaRPr sz="1465"/>
          </a:p>
        </p:txBody>
      </p:sp>
      <p:sp>
        <p:nvSpPr>
          <p:cNvPr id="3869" name="Google Shape;3869;p304"/>
          <p:cNvSpPr/>
          <p:nvPr/>
        </p:nvSpPr>
        <p:spPr>
          <a:xfrm rot="8100000">
            <a:off x="3581400" y="2690495"/>
            <a:ext cx="234315" cy="24638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0" name="Google Shape;3870;p304"/>
          <p:cNvSpPr/>
          <p:nvPr/>
        </p:nvSpPr>
        <p:spPr>
          <a:xfrm rot="8100000">
            <a:off x="3480435" y="2726690"/>
            <a:ext cx="167005" cy="17526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1" name="Google Shape;3871;p304"/>
          <p:cNvSpPr/>
          <p:nvPr/>
        </p:nvSpPr>
        <p:spPr>
          <a:xfrm rot="8100000">
            <a:off x="3380105" y="2762885"/>
            <a:ext cx="97790" cy="103505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2" name="Google Shape;3872;p304"/>
          <p:cNvSpPr/>
          <p:nvPr/>
        </p:nvSpPr>
        <p:spPr>
          <a:xfrm>
            <a:off x="4248785" y="3627120"/>
            <a:ext cx="7303770" cy="693420"/>
          </a:xfrm>
          <a:prstGeom prst="roundRect">
            <a:avLst>
              <a:gd name="adj" fmla="val 16667"/>
            </a:avLst>
          </a:prstGeom>
          <a:solidFill>
            <a:srgbClr val="FFC000">
              <a:alpha val="2196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Keluaran</a:t>
            </a:r>
            <a:r>
              <a:rPr 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 bertujuan menilai apakah proses dan input/sumber daya yang disediakan memberikan keluaran yang diharapkan</a:t>
            </a:r>
            <a:endParaRPr>
              <a:latin typeface="Calibri" panose="020F0502020204030204" pitchFamily="34" charset="0"/>
            </a:endParaRPr>
          </a:p>
        </p:txBody>
      </p:sp>
      <p:sp>
        <p:nvSpPr>
          <p:cNvPr id="3873" name="Google Shape;3873;p304"/>
          <p:cNvSpPr/>
          <p:nvPr/>
        </p:nvSpPr>
        <p:spPr>
          <a:xfrm>
            <a:off x="898525" y="3654425"/>
            <a:ext cx="2188210" cy="553085"/>
          </a:xfrm>
          <a:prstGeom prst="roundRect">
            <a:avLst>
              <a:gd name="adj" fmla="val 16667"/>
            </a:avLst>
          </a:prstGeom>
          <a:solidFill>
            <a:srgbClr val="FFC000">
              <a:alpha val="2196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OUTPUT / KELUARAN</a:t>
            </a:r>
            <a:endParaRPr sz="1465"/>
          </a:p>
        </p:txBody>
      </p:sp>
      <p:sp>
        <p:nvSpPr>
          <p:cNvPr id="3874" name="Google Shape;3874;p304"/>
          <p:cNvSpPr/>
          <p:nvPr/>
        </p:nvSpPr>
        <p:spPr>
          <a:xfrm rot="8100000">
            <a:off x="3581400" y="3801745"/>
            <a:ext cx="234315" cy="24638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5" name="Google Shape;3875;p304"/>
          <p:cNvSpPr/>
          <p:nvPr/>
        </p:nvSpPr>
        <p:spPr>
          <a:xfrm rot="8100000">
            <a:off x="3480435" y="3837940"/>
            <a:ext cx="167005" cy="17526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6" name="Google Shape;3876;p304"/>
          <p:cNvSpPr/>
          <p:nvPr/>
        </p:nvSpPr>
        <p:spPr>
          <a:xfrm rot="8100000">
            <a:off x="3380105" y="3874135"/>
            <a:ext cx="97790" cy="103505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7" name="Google Shape;3877;p304"/>
          <p:cNvSpPr/>
          <p:nvPr/>
        </p:nvSpPr>
        <p:spPr>
          <a:xfrm>
            <a:off x="4248785" y="4577715"/>
            <a:ext cx="7258685" cy="922020"/>
          </a:xfrm>
          <a:prstGeom prst="roundRect">
            <a:avLst>
              <a:gd name="adj" fmla="val 16667"/>
            </a:avLst>
          </a:prstGeom>
          <a:solidFill>
            <a:srgbClr val="FFC000">
              <a:alpha val="3765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Proses</a:t>
            </a:r>
            <a:r>
              <a:rPr 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 bertujuan menilai apakah proses berjalan sesuai dengan perencanaan yang disusun serta sesuai dengan peraturan yang berlaku.</a:t>
            </a:r>
            <a:endParaRPr>
              <a:latin typeface="Calibri" panose="020F0502020204030204" pitchFamily="34" charset="0"/>
            </a:endParaRPr>
          </a:p>
        </p:txBody>
      </p:sp>
      <p:sp>
        <p:nvSpPr>
          <p:cNvPr id="3878" name="Google Shape;3878;p304"/>
          <p:cNvSpPr/>
          <p:nvPr/>
        </p:nvSpPr>
        <p:spPr>
          <a:xfrm>
            <a:off x="898525" y="4780915"/>
            <a:ext cx="2188210" cy="550545"/>
          </a:xfrm>
          <a:prstGeom prst="roundRect">
            <a:avLst>
              <a:gd name="adj" fmla="val 16667"/>
            </a:avLst>
          </a:prstGeom>
          <a:solidFill>
            <a:srgbClr val="FFC000">
              <a:alpha val="3765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PROSES / KEGIATAN</a:t>
            </a:r>
            <a:endParaRPr sz="1465"/>
          </a:p>
        </p:txBody>
      </p:sp>
      <p:sp>
        <p:nvSpPr>
          <p:cNvPr id="3879" name="Google Shape;3879;p304"/>
          <p:cNvSpPr/>
          <p:nvPr/>
        </p:nvSpPr>
        <p:spPr>
          <a:xfrm rot="8100000">
            <a:off x="3581400" y="4925060"/>
            <a:ext cx="234315" cy="24638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0" name="Google Shape;3880;p304"/>
          <p:cNvSpPr/>
          <p:nvPr/>
        </p:nvSpPr>
        <p:spPr>
          <a:xfrm rot="8100000">
            <a:off x="3480435" y="4961255"/>
            <a:ext cx="167005" cy="17526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1" name="Google Shape;3881;p304"/>
          <p:cNvSpPr/>
          <p:nvPr/>
        </p:nvSpPr>
        <p:spPr>
          <a:xfrm rot="8100000">
            <a:off x="3380105" y="4997450"/>
            <a:ext cx="97790" cy="103505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2" name="Google Shape;3882;p304"/>
          <p:cNvSpPr/>
          <p:nvPr/>
        </p:nvSpPr>
        <p:spPr>
          <a:xfrm>
            <a:off x="4248785" y="5840095"/>
            <a:ext cx="7226300" cy="7797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Input</a:t>
            </a:r>
            <a:r>
              <a:rPr 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 bertujuan Menilai apakah input yang direncanakan terlaksana dengan baik sesuai dengan </a:t>
            </a:r>
            <a:r>
              <a:rPr lang="en-US" alt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ketentuan </a:t>
            </a:r>
            <a:r>
              <a:rPr 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rPr>
              <a:t> yang berlaku</a:t>
            </a:r>
            <a:endParaRPr>
              <a:latin typeface="Calibri" panose="020F0502020204030204" pitchFamily="34" charset="0"/>
            </a:endParaRPr>
          </a:p>
        </p:txBody>
      </p:sp>
      <p:sp>
        <p:nvSpPr>
          <p:cNvPr id="3883" name="Google Shape;3883;p304"/>
          <p:cNvSpPr/>
          <p:nvPr/>
        </p:nvSpPr>
        <p:spPr>
          <a:xfrm>
            <a:off x="898525" y="5935345"/>
            <a:ext cx="2188210" cy="55054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INPUT</a:t>
            </a:r>
            <a:endParaRPr sz="1465"/>
          </a:p>
        </p:txBody>
      </p:sp>
      <p:sp>
        <p:nvSpPr>
          <p:cNvPr id="3884" name="Google Shape;3884;p304"/>
          <p:cNvSpPr/>
          <p:nvPr/>
        </p:nvSpPr>
        <p:spPr>
          <a:xfrm rot="8100000">
            <a:off x="3581400" y="6076315"/>
            <a:ext cx="234315" cy="24638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5" name="Google Shape;3885;p304"/>
          <p:cNvSpPr/>
          <p:nvPr/>
        </p:nvSpPr>
        <p:spPr>
          <a:xfrm rot="8100000">
            <a:off x="3480435" y="6111875"/>
            <a:ext cx="167005" cy="17526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6" name="Google Shape;3886;p304"/>
          <p:cNvSpPr/>
          <p:nvPr/>
        </p:nvSpPr>
        <p:spPr>
          <a:xfrm rot="8100000">
            <a:off x="3380105" y="6148070"/>
            <a:ext cx="97790" cy="103505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7" name="Google Shape;3887;p304"/>
          <p:cNvSpPr/>
          <p:nvPr/>
        </p:nvSpPr>
        <p:spPr>
          <a:xfrm rot="-8100000">
            <a:off x="1875790" y="2134870"/>
            <a:ext cx="210185" cy="225425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8" name="Google Shape;3888;p304"/>
          <p:cNvSpPr/>
          <p:nvPr/>
        </p:nvSpPr>
        <p:spPr>
          <a:xfrm rot="-8100000">
            <a:off x="1915160" y="2058035"/>
            <a:ext cx="129540" cy="13843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9" name="Google Shape;3889;p304"/>
          <p:cNvSpPr/>
          <p:nvPr/>
        </p:nvSpPr>
        <p:spPr>
          <a:xfrm rot="2700000">
            <a:off x="1875790" y="3260090"/>
            <a:ext cx="210185" cy="225425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0" name="Google Shape;3890;p304"/>
          <p:cNvSpPr/>
          <p:nvPr/>
        </p:nvSpPr>
        <p:spPr>
          <a:xfrm rot="2700000">
            <a:off x="1915795" y="3424555"/>
            <a:ext cx="129540" cy="13843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1" name="Google Shape;3891;p304"/>
          <p:cNvSpPr/>
          <p:nvPr/>
        </p:nvSpPr>
        <p:spPr>
          <a:xfrm rot="2700000">
            <a:off x="1875790" y="4375785"/>
            <a:ext cx="210185" cy="225425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2" name="Google Shape;3892;p304"/>
          <p:cNvSpPr/>
          <p:nvPr/>
        </p:nvSpPr>
        <p:spPr>
          <a:xfrm rot="2700000">
            <a:off x="1915795" y="4540885"/>
            <a:ext cx="129540" cy="13843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3" name="Google Shape;3893;p304"/>
          <p:cNvSpPr/>
          <p:nvPr/>
        </p:nvSpPr>
        <p:spPr>
          <a:xfrm rot="2700000">
            <a:off x="1875790" y="5511165"/>
            <a:ext cx="210185" cy="225425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4" name="Google Shape;3894;p304"/>
          <p:cNvSpPr/>
          <p:nvPr/>
        </p:nvSpPr>
        <p:spPr>
          <a:xfrm rot="2700000">
            <a:off x="1915795" y="5676265"/>
            <a:ext cx="129540" cy="13843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0" name="Google Shape;3900;p305"/>
          <p:cNvSpPr txBox="1">
            <a:spLocks noGrp="1"/>
          </p:cNvSpPr>
          <p:nvPr>
            <p:ph type="title"/>
          </p:nvPr>
        </p:nvSpPr>
        <p:spPr>
          <a:xfrm>
            <a:off x="721360" y="0"/>
            <a:ext cx="11007725" cy="86106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Evaluasi dilakukan dengan membandingkan kondisi sebelum dengan sesudah </a:t>
            </a:r>
            <a:r>
              <a:rPr lang="en-US" altLang="en-GB" sz="2400" b="1"/>
              <a:t>Peserta ADEM di Satuan Pendidikan (penerima)</a:t>
            </a:r>
          </a:p>
        </p:txBody>
      </p:sp>
      <p:sp>
        <p:nvSpPr>
          <p:cNvPr id="3901" name="Google Shape;3901;p305"/>
          <p:cNvSpPr/>
          <p:nvPr/>
        </p:nvSpPr>
        <p:spPr>
          <a:xfrm>
            <a:off x="721360" y="1065478"/>
            <a:ext cx="2390000" cy="20336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2" name="Google Shape;3902;p305"/>
          <p:cNvSpPr/>
          <p:nvPr/>
        </p:nvSpPr>
        <p:spPr>
          <a:xfrm>
            <a:off x="721360" y="4454112"/>
            <a:ext cx="2390000" cy="20336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3" name="Google Shape;3903;p305"/>
          <p:cNvSpPr/>
          <p:nvPr/>
        </p:nvSpPr>
        <p:spPr>
          <a:xfrm>
            <a:off x="721359" y="3271542"/>
            <a:ext cx="2390000" cy="10364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4" name="Google Shape;3904;p305"/>
          <p:cNvSpPr/>
          <p:nvPr/>
        </p:nvSpPr>
        <p:spPr>
          <a:xfrm>
            <a:off x="835657" y="1133240"/>
            <a:ext cx="2162400" cy="550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IMPACT / DAMPAK</a:t>
            </a:r>
            <a:endParaRPr sz="1465"/>
          </a:p>
        </p:txBody>
      </p:sp>
      <p:sp>
        <p:nvSpPr>
          <p:cNvPr id="3905" name="Google Shape;3905;p305"/>
          <p:cNvSpPr/>
          <p:nvPr/>
        </p:nvSpPr>
        <p:spPr>
          <a:xfrm>
            <a:off x="835657" y="2333993"/>
            <a:ext cx="2162400" cy="550400"/>
          </a:xfrm>
          <a:prstGeom prst="roundRect">
            <a:avLst>
              <a:gd name="adj" fmla="val 16667"/>
            </a:avLst>
          </a:prstGeom>
          <a:solidFill>
            <a:srgbClr val="36551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OUTCOME / HASIL</a:t>
            </a:r>
            <a:endParaRPr sz="1465"/>
          </a:p>
        </p:txBody>
      </p:sp>
      <p:sp>
        <p:nvSpPr>
          <p:cNvPr id="3906" name="Google Shape;3906;p305"/>
          <p:cNvSpPr/>
          <p:nvPr/>
        </p:nvSpPr>
        <p:spPr>
          <a:xfrm>
            <a:off x="835657" y="3534746"/>
            <a:ext cx="2162400" cy="553200"/>
          </a:xfrm>
          <a:prstGeom prst="roundRect">
            <a:avLst>
              <a:gd name="adj" fmla="val 16667"/>
            </a:avLst>
          </a:prstGeom>
          <a:solidFill>
            <a:srgbClr val="FFC000">
              <a:alpha val="2196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OUTPUT / KELUARAN</a:t>
            </a:r>
            <a:endParaRPr sz="1465"/>
          </a:p>
        </p:txBody>
      </p:sp>
      <p:sp>
        <p:nvSpPr>
          <p:cNvPr id="3907" name="Google Shape;3907;p305"/>
          <p:cNvSpPr/>
          <p:nvPr/>
        </p:nvSpPr>
        <p:spPr>
          <a:xfrm>
            <a:off x="835657" y="4738210"/>
            <a:ext cx="2162400" cy="550400"/>
          </a:xfrm>
          <a:prstGeom prst="roundRect">
            <a:avLst>
              <a:gd name="adj" fmla="val 16667"/>
            </a:avLst>
          </a:prstGeom>
          <a:solidFill>
            <a:srgbClr val="FFC000">
              <a:alpha val="3765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PROSES / KEGIATAN</a:t>
            </a:r>
            <a:endParaRPr sz="1465"/>
          </a:p>
        </p:txBody>
      </p:sp>
      <p:sp>
        <p:nvSpPr>
          <p:cNvPr id="3908" name="Google Shape;3908;p305"/>
          <p:cNvSpPr/>
          <p:nvPr/>
        </p:nvSpPr>
        <p:spPr>
          <a:xfrm>
            <a:off x="835657" y="5837364"/>
            <a:ext cx="2162400" cy="550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INPUT</a:t>
            </a:r>
            <a:endParaRPr sz="1465"/>
          </a:p>
        </p:txBody>
      </p:sp>
      <p:grpSp>
        <p:nvGrpSpPr>
          <p:cNvPr id="3921" name="Google Shape;3921;p305"/>
          <p:cNvGrpSpPr/>
          <p:nvPr/>
        </p:nvGrpSpPr>
        <p:grpSpPr>
          <a:xfrm>
            <a:off x="1764177" y="1809461"/>
            <a:ext cx="305700" cy="368236"/>
            <a:chOff x="1131720" y="2179257"/>
            <a:chExt cx="305700" cy="368236"/>
          </a:xfrm>
        </p:grpSpPr>
        <p:sp>
          <p:nvSpPr>
            <p:cNvPr id="3922" name="Google Shape;3922;p305"/>
            <p:cNvSpPr/>
            <p:nvPr/>
          </p:nvSpPr>
          <p:spPr>
            <a:xfrm rot="-8100000">
              <a:off x="1179776" y="2283274"/>
              <a:ext cx="209586" cy="222739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23" name="Google Shape;3923;p305"/>
            <p:cNvSpPr/>
            <p:nvPr/>
          </p:nvSpPr>
          <p:spPr>
            <a:xfrm rot="-8100000">
              <a:off x="1219818" y="2204877"/>
              <a:ext cx="129401" cy="137462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924" name="Google Shape;3924;p305"/>
          <p:cNvGrpSpPr/>
          <p:nvPr/>
        </p:nvGrpSpPr>
        <p:grpSpPr>
          <a:xfrm>
            <a:off x="1763997" y="3070638"/>
            <a:ext cx="305700" cy="368236"/>
            <a:chOff x="1131539" y="3201823"/>
            <a:chExt cx="305700" cy="368236"/>
          </a:xfrm>
        </p:grpSpPr>
        <p:sp>
          <p:nvSpPr>
            <p:cNvPr id="3925" name="Google Shape;3925;p305"/>
            <p:cNvSpPr/>
            <p:nvPr/>
          </p:nvSpPr>
          <p:spPr>
            <a:xfrm rot="2700000">
              <a:off x="1179596" y="3243304"/>
              <a:ext cx="209586" cy="222739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26" name="Google Shape;3926;p305"/>
            <p:cNvSpPr/>
            <p:nvPr/>
          </p:nvSpPr>
          <p:spPr>
            <a:xfrm rot="2700000">
              <a:off x="1219740" y="3406978"/>
              <a:ext cx="129401" cy="137462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927" name="Google Shape;3927;p305"/>
          <p:cNvGrpSpPr/>
          <p:nvPr/>
        </p:nvGrpSpPr>
        <p:grpSpPr>
          <a:xfrm>
            <a:off x="1763997" y="4249737"/>
            <a:ext cx="305700" cy="368236"/>
            <a:chOff x="1131539" y="4164909"/>
            <a:chExt cx="305700" cy="368236"/>
          </a:xfrm>
        </p:grpSpPr>
        <p:sp>
          <p:nvSpPr>
            <p:cNvPr id="3928" name="Google Shape;3928;p305"/>
            <p:cNvSpPr/>
            <p:nvPr/>
          </p:nvSpPr>
          <p:spPr>
            <a:xfrm rot="2700000">
              <a:off x="1179596" y="4206389"/>
              <a:ext cx="209586" cy="222739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29" name="Google Shape;3929;p305"/>
            <p:cNvSpPr/>
            <p:nvPr/>
          </p:nvSpPr>
          <p:spPr>
            <a:xfrm rot="2700000">
              <a:off x="1219740" y="4370063"/>
              <a:ext cx="129401" cy="137462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930" name="Google Shape;3930;p305"/>
          <p:cNvGrpSpPr/>
          <p:nvPr/>
        </p:nvGrpSpPr>
        <p:grpSpPr>
          <a:xfrm>
            <a:off x="1763997" y="5376426"/>
            <a:ext cx="305700" cy="368236"/>
            <a:chOff x="1131539" y="5157873"/>
            <a:chExt cx="305700" cy="368236"/>
          </a:xfrm>
        </p:grpSpPr>
        <p:sp>
          <p:nvSpPr>
            <p:cNvPr id="3931" name="Google Shape;3931;p305"/>
            <p:cNvSpPr/>
            <p:nvPr/>
          </p:nvSpPr>
          <p:spPr>
            <a:xfrm rot="2700000">
              <a:off x="1179596" y="5199354"/>
              <a:ext cx="209586" cy="222739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32" name="Google Shape;3932;p305"/>
            <p:cNvSpPr/>
            <p:nvPr/>
          </p:nvSpPr>
          <p:spPr>
            <a:xfrm rot="2700000">
              <a:off x="1219740" y="5363028"/>
              <a:ext cx="129401" cy="137462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933" name="Google Shape;3933;p305"/>
          <p:cNvSpPr txBox="1"/>
          <p:nvPr/>
        </p:nvSpPr>
        <p:spPr>
          <a:xfrm>
            <a:off x="8936757" y="1065481"/>
            <a:ext cx="2468800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C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Kondisi Menjadi</a:t>
            </a:r>
            <a:endParaRPr sz="2000" b="1">
              <a:solidFill>
                <a:srgbClr val="C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4" name="Google Shape;3934;p305"/>
          <p:cNvSpPr txBox="1"/>
          <p:nvPr/>
        </p:nvSpPr>
        <p:spPr>
          <a:xfrm>
            <a:off x="4607347" y="1083557"/>
            <a:ext cx="2468800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C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Kondisi Semula</a:t>
            </a:r>
            <a:endParaRPr sz="2000" b="1">
              <a:solidFill>
                <a:srgbClr val="C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5" name="Google Shape;3935;p305"/>
          <p:cNvSpPr/>
          <p:nvPr/>
        </p:nvSpPr>
        <p:spPr>
          <a:xfrm>
            <a:off x="4539812" y="1582094"/>
            <a:ext cx="2676800" cy="885600"/>
          </a:xfrm>
          <a:prstGeom prst="rect">
            <a:avLst/>
          </a:prstGeom>
          <a:solidFill>
            <a:srgbClr val="D5F4F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Profil </a:t>
            </a:r>
            <a:r>
              <a:rPr lang="en-US" alt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Peserta Didik</a:t>
            </a:r>
          </a:p>
        </p:txBody>
      </p:sp>
      <p:sp>
        <p:nvSpPr>
          <p:cNvPr id="3936" name="Google Shape;3936;p305"/>
          <p:cNvSpPr/>
          <p:nvPr/>
        </p:nvSpPr>
        <p:spPr>
          <a:xfrm>
            <a:off x="8936756" y="1551008"/>
            <a:ext cx="2676800" cy="885600"/>
          </a:xfrm>
          <a:prstGeom prst="rect">
            <a:avLst/>
          </a:prstGeom>
          <a:solidFill>
            <a:srgbClr val="CCDB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Profil Peserta Didik </a:t>
            </a:r>
            <a:endParaRPr sz="1465"/>
          </a:p>
        </p:txBody>
      </p:sp>
      <p:sp>
        <p:nvSpPr>
          <p:cNvPr id="3937" name="Google Shape;3937;p305"/>
          <p:cNvSpPr/>
          <p:nvPr/>
        </p:nvSpPr>
        <p:spPr>
          <a:xfrm>
            <a:off x="4539615" y="3098800"/>
            <a:ext cx="2676525" cy="908050"/>
          </a:xfrm>
          <a:prstGeom prst="rect">
            <a:avLst/>
          </a:prstGeom>
          <a:solidFill>
            <a:srgbClr val="D5F4F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Kondisi Sebelum </a:t>
            </a:r>
            <a:r>
              <a:rPr lang="en-US" alt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Intervensi kegiatan</a:t>
            </a:r>
            <a:endParaRPr sz="1865" b="1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8" name="Google Shape;3938;p305"/>
          <p:cNvSpPr/>
          <p:nvPr/>
        </p:nvSpPr>
        <p:spPr>
          <a:xfrm>
            <a:off x="8936990" y="3270885"/>
            <a:ext cx="2676525" cy="808990"/>
          </a:xfrm>
          <a:prstGeom prst="rect">
            <a:avLst/>
          </a:prstGeom>
          <a:solidFill>
            <a:srgbClr val="CCDB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Kondisi Setelah </a:t>
            </a:r>
            <a:r>
              <a:rPr lang="en-US" alt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intervensi kegiatan</a:t>
            </a:r>
            <a:endParaRPr sz="1865" b="1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9" name="Google Shape;3939;p305"/>
          <p:cNvSpPr/>
          <p:nvPr/>
        </p:nvSpPr>
        <p:spPr>
          <a:xfrm>
            <a:off x="4503376" y="5048430"/>
            <a:ext cx="2676800" cy="1102000"/>
          </a:xfrm>
          <a:prstGeom prst="rect">
            <a:avLst/>
          </a:prstGeom>
          <a:solidFill>
            <a:srgbClr val="D5F4F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 panose="020F0502020204030204"/>
              <a:buAutoNum type="arabicPeriod"/>
            </a:pPr>
            <a:r>
              <a:rPr lang="en-US" alt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Kegiatan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 panose="020F0502020204030204"/>
              <a:buAutoNum type="arabicPeriod"/>
            </a:pPr>
            <a:r>
              <a:rPr 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Anggaran</a:t>
            </a:r>
            <a:endParaRPr sz="1865" b="1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0" name="Google Shape;3940;p305"/>
          <p:cNvSpPr/>
          <p:nvPr/>
        </p:nvSpPr>
        <p:spPr>
          <a:xfrm>
            <a:off x="8936756" y="5048430"/>
            <a:ext cx="2676800" cy="1138000"/>
          </a:xfrm>
          <a:prstGeom prst="rect">
            <a:avLst/>
          </a:prstGeom>
          <a:solidFill>
            <a:srgbClr val="CCDB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 panose="020F0502020204030204"/>
              <a:buAutoNum type="arabicPeriod"/>
            </a:pPr>
            <a:r>
              <a:rPr 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Realisasi </a:t>
            </a:r>
            <a:r>
              <a:rPr lang="en-US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Kegiatan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 panose="020F0502020204030204"/>
              <a:buAutoNum type="arabicPeriod"/>
            </a:pPr>
            <a:r>
              <a:rPr 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Realisasi Anggaran</a:t>
            </a:r>
            <a:endParaRPr sz="1865" b="1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1" name="Google Shape;3941;p305"/>
          <p:cNvSpPr txBox="1"/>
          <p:nvPr/>
        </p:nvSpPr>
        <p:spPr>
          <a:xfrm>
            <a:off x="8936757" y="4654666"/>
            <a:ext cx="2468800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Realisasi Rencana Aksi</a:t>
            </a:r>
            <a:endParaRPr sz="1865" b="1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2" name="Google Shape;3942;p305"/>
          <p:cNvSpPr txBox="1"/>
          <p:nvPr/>
        </p:nvSpPr>
        <p:spPr>
          <a:xfrm>
            <a:off x="4539836" y="4658212"/>
            <a:ext cx="2390000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5" b="1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Rencana Aksi</a:t>
            </a:r>
            <a:endParaRPr sz="1865" b="1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943" name="Google Shape;3943;p305"/>
          <p:cNvGrpSpPr/>
          <p:nvPr/>
        </p:nvGrpSpPr>
        <p:grpSpPr>
          <a:xfrm>
            <a:off x="7814196" y="1868216"/>
            <a:ext cx="509123" cy="337800"/>
            <a:chOff x="2662157" y="2131162"/>
            <a:chExt cx="509123" cy="337800"/>
          </a:xfrm>
        </p:grpSpPr>
        <p:sp>
          <p:nvSpPr>
            <p:cNvPr id="3944" name="Google Shape;3944;p305"/>
            <p:cNvSpPr/>
            <p:nvPr/>
          </p:nvSpPr>
          <p:spPr>
            <a:xfrm rot="8100000">
              <a:off x="2886556" y="2177026"/>
              <a:ext cx="231648" cy="246073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45" name="Google Shape;3945;p305"/>
            <p:cNvSpPr/>
            <p:nvPr/>
          </p:nvSpPr>
          <p:spPr>
            <a:xfrm rot="8100000">
              <a:off x="2785239" y="2212500"/>
              <a:ext cx="165039" cy="175221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46" name="Google Shape;3946;p305"/>
            <p:cNvSpPr/>
            <p:nvPr/>
          </p:nvSpPr>
          <p:spPr>
            <a:xfrm rot="8100000">
              <a:off x="2684467" y="2248383"/>
              <a:ext cx="97581" cy="10352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947" name="Google Shape;3947;p305"/>
          <p:cNvGrpSpPr/>
          <p:nvPr/>
        </p:nvGrpSpPr>
        <p:grpSpPr>
          <a:xfrm>
            <a:off x="7814196" y="3620180"/>
            <a:ext cx="509123" cy="337800"/>
            <a:chOff x="2662157" y="3084128"/>
            <a:chExt cx="509123" cy="337800"/>
          </a:xfrm>
        </p:grpSpPr>
        <p:sp>
          <p:nvSpPr>
            <p:cNvPr id="3948" name="Google Shape;3948;p305"/>
            <p:cNvSpPr/>
            <p:nvPr/>
          </p:nvSpPr>
          <p:spPr>
            <a:xfrm rot="8100000">
              <a:off x="2886556" y="3129992"/>
              <a:ext cx="231648" cy="246073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49" name="Google Shape;3949;p305"/>
            <p:cNvSpPr/>
            <p:nvPr/>
          </p:nvSpPr>
          <p:spPr>
            <a:xfrm rot="8100000">
              <a:off x="2785239" y="3165466"/>
              <a:ext cx="165039" cy="175221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50" name="Google Shape;3950;p305"/>
            <p:cNvSpPr/>
            <p:nvPr/>
          </p:nvSpPr>
          <p:spPr>
            <a:xfrm rot="8100000">
              <a:off x="2684467" y="3201349"/>
              <a:ext cx="97581" cy="10352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951" name="Google Shape;3951;p305"/>
          <p:cNvGrpSpPr/>
          <p:nvPr/>
        </p:nvGrpSpPr>
        <p:grpSpPr>
          <a:xfrm>
            <a:off x="7814196" y="5432057"/>
            <a:ext cx="509123" cy="337800"/>
            <a:chOff x="2662157" y="4065133"/>
            <a:chExt cx="509123" cy="337800"/>
          </a:xfrm>
        </p:grpSpPr>
        <p:sp>
          <p:nvSpPr>
            <p:cNvPr id="3952" name="Google Shape;3952;p305"/>
            <p:cNvSpPr/>
            <p:nvPr/>
          </p:nvSpPr>
          <p:spPr>
            <a:xfrm rot="8100000">
              <a:off x="2886556" y="4110997"/>
              <a:ext cx="231648" cy="246073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53" name="Google Shape;3953;p305"/>
            <p:cNvSpPr/>
            <p:nvPr/>
          </p:nvSpPr>
          <p:spPr>
            <a:xfrm rot="8100000">
              <a:off x="2785239" y="4146471"/>
              <a:ext cx="165039" cy="175221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54" name="Google Shape;3954;p305"/>
            <p:cNvSpPr/>
            <p:nvPr/>
          </p:nvSpPr>
          <p:spPr>
            <a:xfrm rot="8100000">
              <a:off x="2684467" y="4182354"/>
              <a:ext cx="97581" cy="10352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7180" y="3236595"/>
            <a:ext cx="6127750" cy="4243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Lampiran laporan </a:t>
            </a: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_______________</a:t>
            </a:r>
          </a:p>
          <a:p>
            <a:pPr>
              <a:lnSpc>
                <a:spcPct val="90000"/>
              </a:lnSpc>
            </a:pPr>
            <a:endParaRPr lang="en-US" sz="2400" b="1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Surat Pernyataan Tanggung Jawab Mutlak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Surat Pernyataan Tanggung Jawab Belanja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Berita Acara Serah Terima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Laporan Pertangungjawaban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2400">
                <a:solidFill>
                  <a:schemeClr val="bg1"/>
                </a:solidFill>
                <a:latin typeface="Gill Sans MT" panose="020B0502020104020203" charset="0"/>
                <a:cs typeface="Gill Sans MT" panose="020B0502020104020203" charset="0"/>
              </a:rPr>
              <a:t>Buku Kas</a:t>
            </a:r>
          </a:p>
          <a:p>
            <a:pPr indent="0">
              <a:lnSpc>
                <a:spcPct val="90000"/>
              </a:lnSpc>
              <a:buNone/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bg1"/>
              </a:solidFill>
              <a:latin typeface="Gill Sans MT" panose="020B0502020104020203" charset="0"/>
              <a:cs typeface="Gill Sans MT" panose="020B0502020104020203" charset="0"/>
            </a:endParaRP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7054215" y="5866765"/>
            <a:ext cx="4425315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Catatan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;</a:t>
            </a:r>
          </a:p>
          <a:p>
            <a:pPr algn="r"/>
            <a:r>
              <a:rPr lang="en-US" altLang="zh-CN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Terjadi koordinasi dan sinkronisasi kegiatan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52755" y="506730"/>
            <a:ext cx="6602730" cy="3397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C000"/>
                </a:solidFill>
                <a:latin typeface="Gill Sans MT" panose="020B0502020104020203" charset="0"/>
                <a:cs typeface="Gill Sans MT" panose="020B0502020104020203" charset="0"/>
                <a:sym typeface="+mn-ea"/>
              </a:rPr>
              <a:t>“lengkapi laporan dengan lampiran, sesuai kondisi nyatanya”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384175" y="1734185"/>
            <a:ext cx="62871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Gill Sans MT" panose="020B0502020104020203" charset="0"/>
                <a:cs typeface="Gill Sans MT" panose="020B0502020104020203" charset="0"/>
                <a:sym typeface="+mn-ea"/>
              </a:rPr>
              <a:t>Laporan diupload ke aplikasi sistem </a:t>
            </a:r>
          </a:p>
          <a:p>
            <a:r>
              <a:rPr lang="en-US" sz="2800">
                <a:solidFill>
                  <a:srgbClr val="FFFF00"/>
                </a:solidFill>
                <a:latin typeface="Gill Sans MT" panose="020B0502020104020203" charset="0"/>
                <a:cs typeface="Gill Sans MT" panose="020B0502020104020203" charset="0"/>
                <a:sym typeface="+mn-ea"/>
              </a:rPr>
              <a:t>paling lambat 15 Desember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892</Words>
  <Application>Microsoft Office PowerPoint</Application>
  <PresentationFormat>Widescreen</PresentationFormat>
  <Paragraphs>188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 Unicode MS</vt:lpstr>
      <vt:lpstr>Malgun Gothic</vt:lpstr>
      <vt:lpstr>宋体</vt:lpstr>
      <vt:lpstr>宋体</vt:lpstr>
      <vt:lpstr>Arial</vt:lpstr>
      <vt:lpstr>Calibri</vt:lpstr>
      <vt:lpstr>Candara</vt:lpstr>
      <vt:lpstr>Gill Sans MT</vt:lpstr>
      <vt:lpstr>Wingdings</vt:lpstr>
      <vt:lpstr>Office 主题​​</vt:lpstr>
      <vt:lpstr>Office 主题</vt:lpstr>
      <vt:lpstr>Default Design</vt:lpstr>
      <vt:lpstr>Custom Design</vt:lpstr>
      <vt:lpstr>Microsoft Excel Chart</vt:lpstr>
      <vt:lpstr>PowerPoint Presentation</vt:lpstr>
      <vt:lpstr>PowerPoint Presentation</vt:lpstr>
      <vt:lpstr>PowerPoint Presentation</vt:lpstr>
      <vt:lpstr>CATATAN PELAPORAN KEGIATAN ADEM 2021</vt:lpstr>
      <vt:lpstr>PowerPoint Presentation</vt:lpstr>
      <vt:lpstr>PowerPoint Presentation</vt:lpstr>
      <vt:lpstr>Evaluasi perlu dilakukan untuk menilai apakah program kegiatan ADEM  yang telah dilakukan berhasil mencapai target yang diharapkan </vt:lpstr>
      <vt:lpstr>Evaluasi dilakukan dengan membandingkan kondisi sebelum dengan sesudah Peserta ADEM di Satuan Pendidikan (penerima)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 Muktiono Waspodo</dc:creator>
  <cp:lastModifiedBy>Dido</cp:lastModifiedBy>
  <cp:revision>91</cp:revision>
  <dcterms:created xsi:type="dcterms:W3CDTF">2019-06-12T01:50:00Z</dcterms:created>
  <dcterms:modified xsi:type="dcterms:W3CDTF">2022-07-09T09:34:39Z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1033-11.2.0.10382</vt:lpwstr>
  </property>
  <property fmtid="{D5CDD505-2E9C-101B-9397-08002B2CF9AE}" pid="3" name="ICV">
    <vt:lpwstr>BACDD9EC0675413EA201A54CF4876ED3</vt:lpwstr>
  </property>
</Properties>
</file>